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43D1016F-1446-4AF6-B0EC-349CF484C77E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5A82575-D11F-4698-9340-B883192C42B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2F5BDDC-C64E-4476-B968-BF4FEC7029F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02" y="66"/>
      </p:cViewPr>
      <p:guideLst>
        <p:guide orient="horz" pos="413"/>
        <p:guide orient="horz" pos="1650"/>
        <p:guide orient="horz" pos="6070"/>
        <p:guide orient="horz" pos="1826"/>
        <p:guide orient="horz" pos="2682"/>
        <p:guide pos="215"/>
        <p:guide/>
        <p:guide pos="11284"/>
        <p:guide pos="7991"/>
        <p:guide pos="3343"/>
        <p:guide pos="15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presProps" Target="presProps.xml"  /><Relationship Id="rId76" Type="http://schemas.openxmlformats.org/officeDocument/2006/relationships/viewProps" Target="viewProps.xml"  /><Relationship Id="rId77" Type="http://schemas.openxmlformats.org/officeDocument/2006/relationships/theme" Target="theme/theme1.xml"  /><Relationship Id="rId78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0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2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5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6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8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9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8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9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0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2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80f904ef5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본사의 솔루션 적용 내용과 로직입니다</a:t>
            </a:r>
            <a:endParaRPr/>
          </a:p>
        </p:txBody>
      </p:sp>
      <p:sp>
        <p:nvSpPr>
          <p:cNvPr id="234" name="Google Shape;234;g2380f904ef5_2_7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80f904ef5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본사의 솔루션 적용 내용과 로직입니다</a:t>
            </a:r>
            <a:endParaRPr/>
          </a:p>
        </p:txBody>
      </p:sp>
      <p:sp>
        <p:nvSpPr>
          <p:cNvPr id="249" name="Google Shape;249;g2380f904ef5_2_9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80f904ef5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본사의 솔루션 적용 내용과 로직입니다</a:t>
            </a:r>
            <a:endParaRPr/>
          </a:p>
        </p:txBody>
      </p:sp>
      <p:sp>
        <p:nvSpPr>
          <p:cNvPr id="262" name="Google Shape;262;g2380f904ef5_2_10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>
                <a:solidFill>
                  <a:schemeClr val="dk1"/>
                </a:solidFill>
              </a:rPr>
              <a:t>지사의 솔루션 적용 내용과 로직입니다</a:t>
            </a:r>
            <a:endParaRPr/>
          </a:p>
        </p:txBody>
      </p:sp>
      <p:sp>
        <p:nvSpPr>
          <p:cNvPr id="275" name="Google Shape;275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솔루션1의 결과입니다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DHCP 서버를 통한 IP 할당으로 모니터링과 관리가 용이해짐</a:t>
            </a:r>
            <a:endParaRPr/>
          </a:p>
        </p:txBody>
      </p:sp>
      <p:sp>
        <p:nvSpPr>
          <p:cNvPr id="288" name="Google Shape;288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일정 및 추진체계도입니다.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304" name="Google Shape;30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일정 및 추진체계도입니다.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318" name="Google Shape;318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일정 및 추진체계도입니다.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331" name="Google Shape;331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일정 및 추진체계도입니다.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346" name="Google Shape;346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상세 요구사항 정리입니다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도입장비 공통 사항과 시스템 구축 서버 규격 요구사항 등에 관한 시스템 장비 구성 요구사항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인프라 구축/기능의 성능 요구사항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인프라 테스트에 관한 요구사항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네트워크 및 서버 설계 시 준수해야하는 보안적 요구사항과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 </a:t>
            </a:r>
            <a:endParaRPr/>
          </a:p>
        </p:txBody>
      </p:sp>
      <p:sp>
        <p:nvSpPr>
          <p:cNvPr id="362" name="Google Shape;362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6" name="Google Shape;106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2" name="Google Shape;372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HA 솔루션 적용 사진</a:t>
            </a:r>
            <a:endParaRPr/>
          </a:p>
        </p:txBody>
      </p:sp>
      <p:sp>
        <p:nvSpPr>
          <p:cNvPr id="389" name="Google Shape;389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80f904ef5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HA 솔루션 적용 사진</a:t>
            </a:r>
            <a:endParaRPr/>
          </a:p>
        </p:txBody>
      </p:sp>
      <p:sp>
        <p:nvSpPr>
          <p:cNvPr id="402" name="Google Shape;402;g2380f904ef5_2_1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380f904ef5_2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HA 솔루션 적용 사진</a:t>
            </a:r>
            <a:endParaRPr/>
          </a:p>
        </p:txBody>
      </p:sp>
      <p:sp>
        <p:nvSpPr>
          <p:cNvPr id="415" name="Google Shape;415;g2380f904ef5_2_1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80f904ef5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HA 솔루션 적용 사진</a:t>
            </a:r>
            <a:endParaRPr/>
          </a:p>
        </p:txBody>
      </p:sp>
      <p:sp>
        <p:nvSpPr>
          <p:cNvPr id="428" name="Google Shape;428;g2380f904ef5_2_15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80f904ef5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HA 솔루션 적용 사진</a:t>
            </a:r>
            <a:endParaRPr/>
          </a:p>
        </p:txBody>
      </p:sp>
      <p:sp>
        <p:nvSpPr>
          <p:cNvPr id="442" name="Google Shape;442;g2380f904ef5_2_17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>
                <a:solidFill>
                  <a:schemeClr val="dk1"/>
                </a:solidFill>
              </a:rPr>
              <a:t>지사 HA 솔루션 적용 사진</a:t>
            </a:r>
            <a:endParaRPr/>
          </a:p>
        </p:txBody>
      </p:sp>
      <p:sp>
        <p:nvSpPr>
          <p:cNvPr id="455" name="Google Shape;455;p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dab3ce8f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일정 및 추진체계도입니다.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468" name="Google Shape;468;g25dab3ce8f0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dab3ce8f0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일정 및 추진체계도입니다.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486" name="Google Shape;486;g25dab3ce8f0_2_1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dab3ce8f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일정 및 추진체계도입니다.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501" name="Google Shape;501;g25dab3ce8f0_0_5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더 본 코리아의 제안은 다음과 같습니다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더 본 코리아 소속 나마을식당의 매출이 140억원에서 196억원으로 작년 대비 약 40%증가함에 따라 사업이 확장되었고, 이에 따라 신규 건물이 증축되었습니다.  더 본 코리아에서 나마을식당 본사 건물과 서울,경기 지역 지사에 대한 네트워크 인프라 구축을 제안해와서 저희 nat창선네트웤스가 맡아서 진행하게 되었습니다.</a:t>
            </a:r>
            <a:endParaRPr/>
          </a:p>
        </p:txBody>
      </p:sp>
      <p:sp>
        <p:nvSpPr>
          <p:cNvPr id="135" name="Google Shape;135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상세 요구사항 정리입니다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도입장비 공통 사항과 시스템 구축 서버 규격 요구사항 등에 관한 시스템 장비 구성 요구사항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인프라 구축/기능의 성능 요구사항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인프라 테스트에 관한 요구사항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네트워크 및 서버 설계 시 준수해야하는 보안적 요구사항과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 </a:t>
            </a:r>
            <a:endParaRPr/>
          </a:p>
        </p:txBody>
      </p:sp>
      <p:sp>
        <p:nvSpPr>
          <p:cNvPr id="518" name="Google Shape;518;p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28" name="Google Shape;528;p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380f904ef5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백업 관리 솔루션 사진</a:t>
            </a:r>
            <a:endParaRPr/>
          </a:p>
        </p:txBody>
      </p:sp>
      <p:sp>
        <p:nvSpPr>
          <p:cNvPr id="545" name="Google Shape;545;g2380f904ef5_2_1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dcf4ce0a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백업 관리 솔루션 사진</a:t>
            </a:r>
            <a:endParaRPr/>
          </a:p>
        </p:txBody>
      </p:sp>
      <p:sp>
        <p:nvSpPr>
          <p:cNvPr id="559" name="Google Shape;559;g25dcf4ce0a0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백업 관리 솔루션 사진</a:t>
            </a:r>
            <a:endParaRPr/>
          </a:p>
        </p:txBody>
      </p:sp>
      <p:sp>
        <p:nvSpPr>
          <p:cNvPr id="573" name="Google Shape;573;p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380f904ef5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백업 관리 솔루션 사진</a:t>
            </a:r>
            <a:endParaRPr/>
          </a:p>
        </p:txBody>
      </p:sp>
      <p:sp>
        <p:nvSpPr>
          <p:cNvPr id="587" name="Google Shape;587;g2380f904ef5_2_20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380f904ef5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 백업 관리 솔루션 사진</a:t>
            </a:r>
            <a:endParaRPr/>
          </a:p>
        </p:txBody>
      </p:sp>
      <p:sp>
        <p:nvSpPr>
          <p:cNvPr id="601" name="Google Shape;601;g2380f904ef5_2_2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>
                <a:solidFill>
                  <a:schemeClr val="dk1"/>
                </a:solidFill>
              </a:rPr>
              <a:t>지사 백업 관리 솔루션 사진</a:t>
            </a:r>
            <a:endParaRPr/>
          </a:p>
        </p:txBody>
      </p:sp>
      <p:sp>
        <p:nvSpPr>
          <p:cNvPr id="615" name="Google Shape;615;p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5dab3ce8f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일정 및 추진체계도입니다.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629" name="Google Shape;629;g25dab3ce8f0_2_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5dab3ce8f0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일정 및 추진체계도입니다.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642" name="Google Shape;642;g25dab3ce8f0_2_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이어서 상세 요구사항을 설명해드리겠습니다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…..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5dab3ce8f0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655" name="Google Shape;655;g25dab3ce8f0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5dab3ce8f0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670" name="Google Shape;670;g25dab3ce8f0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5dab3ce8f0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685" name="Google Shape;685;g25dab3ce8f0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상세 요구사항 정리입니다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도입장비 공통 사항과 시스템 구축 서버 규격 요구사항 등에 관한 시스템 장비 구성 요구사항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인프라 구축/기능의 성능 요구사항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인프라 테스트에 관한 요구사항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네트워크 및 서버 설계 시 준수해야하는 보안적 요구사항과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98" name="Google Shape;6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708" name="Google Shape;70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380f904ef5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본사 보안 솔루션 사진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본사와 지사의 간략한 구성도입니다.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지사와 본사의 핵심 부분은 안정성을 높이기위해 이중화로 구성하였고 외부와의 통신은 NAT통신을 사용해 진행됩니다.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로그 및 고객 데이터와 같이 핵심 데이터들을 보안성을 높이기 위해 본사에 전송 시 VPN기술을 사용하여 데이터를 안전하게 전송합니다.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VPN을 어떻게 구성할 것인가?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Char char="-"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724" name="Google Shape;724;g2380f904ef5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본사 보안 솔루션 사진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본사와 지사의 간략한 구성도입니다.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지사와 본사의 핵심 부분은 안정성을 높이기위해 이중화로 구성하였고 외부와의 통신은 NAT통신을 사용해 진행됩니다.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로그 및 고객 데이터와 같이 핵심 데이터들을 보안성을 높이기 위해 본사에 전송 시 VPN기술을 사용하여 데이터를 안전하게 전송합니다.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VPN을 어떻게 구성할 것인가?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Char char="-"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739" name="Google Shape;73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380f904ef5_2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본사 지사 장비간 협상 과정을 거치면서 vpn을 위한 키교환을 한다.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754" name="Google Shape;754;g2380f904ef5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지사 보안 솔루션 사진</a:t>
            </a:r>
            <a:endParaRPr/>
          </a:p>
        </p:txBody>
      </p:sp>
      <p:sp>
        <p:nvSpPr>
          <p:cNvPr id="769" name="Google Shape;76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783" name="Google Shape;78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다음은 요구사항 정리표입니다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…</a:t>
            </a:r>
            <a:endParaRPr/>
          </a:p>
        </p:txBody>
      </p:sp>
      <p:sp>
        <p:nvSpPr>
          <p:cNvPr id="172" name="Google Shape;172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798" name="Google Shape;79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814" name="Google Shape;81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상세 요구사항 정리입니다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도입장비 공통 사항과 시스템 구축 서버 규격 요구사항 등에 관한 시스템 장비 구성 요구사항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인프라 구축/기능의 성능 요구사항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인프라 테스트에 관한 요구사항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네트워크 및 서버 설계 시 준수해야하는 보안적 요구사항과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29" name="Google Shape;82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839" name="Google Shape;8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VPN을 어떻게 구성할 것인가?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Char char="-"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849" name="Google Shape;84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862" name="Google Shape;86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5dab3ce8f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VPN을 어떻게 구성할 것인가?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Char char="-"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876" name="Google Shape;876;g25dab3ce8f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889" name="Google Shape;8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5dab3ce8f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VPN을 어떻게 구성할 것인가?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Char char="-"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904" name="Google Shape;904;g25dab3ce8f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VPN을 어떻게 구성할 것인가?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Char char="-"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917" name="Google Shape;91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~~~~등의 요구사항이 있었습니다</a:t>
            </a:r>
            <a:endParaRPr/>
          </a:p>
        </p:txBody>
      </p:sp>
      <p:sp>
        <p:nvSpPr>
          <p:cNvPr id="182" name="Google Shape;182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935" name="Google Shape;93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5dab3ce8f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949" name="Google Shape;949;g25dab3ce8f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5dab3ce8f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VPN을 어떻게 구성할 것인가?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Char char="-"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959" name="Google Shape;959;g25dab3ce8f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972" name="Google Shape;97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5dab3ce8f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VPN을 어떻게 구성할 것인가?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Char char="-"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989" name="Google Shape;989;g25dab3ce8f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1002" name="Google Shape;100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VPN을 어떻게 구성할 것인가?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Char char="-"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1019" name="Google Shape;101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일정 및 추진체계도입니다.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주식회사 NAT창선은 계약일로부터 검수 및 인계까지 다음과 같은 일정을 토대로 인프라 구축을 계획하여 기간 내 사업완료에 목적을 두고 있으며 추진체계도는 다음과 같습니다.</a:t>
            </a:r>
            <a:endParaRPr/>
          </a:p>
        </p:txBody>
      </p:sp>
      <p:sp>
        <p:nvSpPr>
          <p:cNvPr id="1032" name="Google Shape;103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5dab3ce8f0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더 본 코리아의 제안은 다음과 같습니다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더 본 코리아 소속 나마을식당의 매출이 140억원에서 196억원으로 작년 대비 약 40%증가함에 따라 사업이 확장되었고, 이에 따라 신규 건물이 증축되었습니다.  더 본 코리아에서는 나마을식당 본사 건물과 서울,경기 지역 지사에 대한 네트워크 인프라 구축을 제안해 왔으며  기한은 2023년 7월 20일 부터 2023년 8월 2일 총 10일의 기한을 요구하고 있습니다</a:t>
            </a:r>
            <a:endParaRPr/>
          </a:p>
        </p:txBody>
      </p:sp>
      <p:sp>
        <p:nvSpPr>
          <p:cNvPr id="1045" name="Google Shape;1045;g25dab3ce8f0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5dcf4ce0a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상세 요구사항과 솔루션 설명에 앞서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저희 회사에 대해 간단하게 소개하고 넘어가겠습니다~. 저희 NAT창선 Networks는 고객사의 요청에 따른 네트워크 인프라 구축 및 유지보수를 서비스하는 회사입니다.</a:t>
            </a:r>
            <a:endParaRPr/>
          </a:p>
        </p:txBody>
      </p:sp>
      <p:sp>
        <p:nvSpPr>
          <p:cNvPr id="1062" name="Google Shape;1062;g25dcf4ce0a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해당 요구사항들에 따라 저희가 구상한 전체 인프라 구성도입니다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간략하게 전체적인 흐름을 보여주기 위해 가져왔고 상세 구성과 로직은 솔루션을 설명드리면서 같이 하겠습니다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본사와 지사의 간략한 구성도입니다. 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지사와 본사의 핵심 부분은 안정성을 높이기위해 이중화로 구성하였고 외부와의 통신은 NAT통신을 사용해 진행됩니다.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로그 및 고객 데이터와 같이 핵심 데이터들을 보안성을 높이기 위해 본사에 전송 시 VPN기술을 사용하여 데이터를 안전하게 전송합니다.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VPN을 어떻게 구성할 것인가?</a:t>
            </a:r>
            <a:endParaRPr lang="en-US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-US"/>
              <a:t>기본적으로 ASA 및 Router에서 지원하는 IPsec프로토콜을 사용할 예정이다. Site to site방식을 통해 만들 예정이며 esp방식으로 암호화를 하여 데이터를 더 안전하게 운반할 수 있도록 할 예정이다.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패킷필터링(TCP/IP) : 라우터에서 라우팅 외 다른 기능들을 사용하지 않고 온전히 라우팅만을 할 수 있어 라우터의 부하를 줄여줄 수 있다. 추후의 필요성이 있을 시 다른 보안적적 기능들 또한 사용할 수 있다.</a:t>
            </a:r>
            <a:endParaRPr/>
          </a:p>
        </p:txBody>
      </p:sp>
      <p:sp>
        <p:nvSpPr>
          <p:cNvPr id="193" name="Google Shape;193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5dcf4ce0a0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프로젝트를 맡게된 팀원들을 소개하겠습니다.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우선 저는 PM으로 프로젝트 계획 수립이나, 일정관리등을 맡고 있고요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문서관리 및 프로젝트 관리 보조로 PL 정충호님, 기술팀장으로 전체적인 기술 구현을 담당하고있는 나창선님, 네트워크 엔지니어 주세윤님, 서버 엔지니어 조하랑님으로 이루어져있습니다</a:t>
            </a:r>
            <a:endParaRPr/>
          </a:p>
        </p:txBody>
      </p:sp>
      <p:sp>
        <p:nvSpPr>
          <p:cNvPr id="1075" name="Google Shape;1075;g25dcf4ce0a0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/>
              <a:t>이상으로 발표를 마치겠습니다. 감사합니다!^^</a:t>
            </a:r>
            <a:endParaRPr/>
          </a:p>
        </p:txBody>
      </p:sp>
      <p:sp>
        <p:nvSpPr>
          <p:cNvPr id="1103" name="Google Shape;110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/>
          </a:p>
        </p:txBody>
      </p:sp>
      <p:sp>
        <p:nvSpPr>
          <p:cNvPr id="1117" name="Google Shape;111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요구사항에 따른 솔루션들입니다. 먼저 IP/라우팅 관련 요구사항과 솔루션입니다</a:t>
            </a:r>
            <a:endParaRPr lang="en-US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~~~~~~~~~</a:t>
            </a:r>
            <a:endParaRPr/>
          </a:p>
        </p:txBody>
      </p:sp>
      <p:sp>
        <p:nvSpPr>
          <p:cNvPr id="203" name="Google Shape;203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-US"/>
              <a:t>본사의 솔루션 적용 내용과 로직입니다</a:t>
            </a:r>
            <a:endParaRPr/>
          </a:p>
        </p:txBody>
      </p:sp>
      <p:sp>
        <p:nvSpPr>
          <p:cNvPr id="220" name="Google Shape;220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6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6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.png"  /><Relationship Id="rId4" Type="http://schemas.openxmlformats.org/officeDocument/2006/relationships/image" Target="../media/image16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.png"  /><Relationship Id="rId4" Type="http://schemas.openxmlformats.org/officeDocument/2006/relationships/image" Target="../media/image17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.png"  /><Relationship Id="rId4" Type="http://schemas.openxmlformats.org/officeDocument/2006/relationships/image" Target="../media/image18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.png"  /><Relationship Id="rId4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1.png"  /><Relationship Id="rId4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1.png"  /><Relationship Id="rId4" Type="http://schemas.openxmlformats.org/officeDocument/2006/relationships/image" Target="../media/image2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1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1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1.png"  /><Relationship Id="rId4" Type="http://schemas.openxmlformats.org/officeDocument/2006/relationships/image" Target="../media/image30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.png"  /><Relationship Id="rId4" Type="http://schemas.openxmlformats.org/officeDocument/2006/relationships/image" Target="../media/image31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32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33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.png"  /><Relationship Id="rId4" Type="http://schemas.openxmlformats.org/officeDocument/2006/relationships/image" Target="../media/image34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.png"  /><Relationship Id="rId4" Type="http://schemas.openxmlformats.org/officeDocument/2006/relationships/image" Target="../media/image3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1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38.png"  /><Relationship Id="rId7" Type="http://schemas.openxmlformats.org/officeDocument/2006/relationships/image" Target="../media/image39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1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.png"  /><Relationship Id="rId4" Type="http://schemas.openxmlformats.org/officeDocument/2006/relationships/image" Target="../media/image11.png"  /><Relationship Id="rId5" Type="http://schemas.openxmlformats.org/officeDocument/2006/relationships/image" Target="../media/image4.png"  /><Relationship Id="rId6" Type="http://schemas.openxmlformats.org/officeDocument/2006/relationships/image" Target="../media/image1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1.png"  /><Relationship Id="rId4" Type="http://schemas.openxmlformats.org/officeDocument/2006/relationships/image" Target="../media/image4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1.png"  /><Relationship Id="rId4" Type="http://schemas.openxmlformats.org/officeDocument/2006/relationships/image" Target="../media/image4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1.png"  /><Relationship Id="rId4" Type="http://schemas.openxmlformats.org/officeDocument/2006/relationships/image" Target="../media/image47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5.xml"  /><Relationship Id="rId3" Type="http://schemas.openxmlformats.org/officeDocument/2006/relationships/image" Target="../media/image1.png"  /><Relationship Id="rId4" Type="http://schemas.openxmlformats.org/officeDocument/2006/relationships/image" Target="../media/image48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6.xml"  /><Relationship Id="rId3" Type="http://schemas.openxmlformats.org/officeDocument/2006/relationships/image" Target="../media/image1.png"  /><Relationship Id="rId4" Type="http://schemas.openxmlformats.org/officeDocument/2006/relationships/image" Target="../media/image49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50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8.xml"  /><Relationship Id="rId3" Type="http://schemas.openxmlformats.org/officeDocument/2006/relationships/image" Target="../media/image1.png"  /><Relationship Id="rId4" Type="http://schemas.openxmlformats.org/officeDocument/2006/relationships/image" Target="../media/image5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9.xml"  /><Relationship Id="rId3" Type="http://schemas.openxmlformats.org/officeDocument/2006/relationships/image" Target="../media/image1.png"  /><Relationship Id="rId4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.png"  /><Relationship Id="rId4" Type="http://schemas.openxmlformats.org/officeDocument/2006/relationships/image" Target="../media/image11.png"  /><Relationship Id="rId5" Type="http://schemas.openxmlformats.org/officeDocument/2006/relationships/image" Target="../media/image4.png"  /><Relationship Id="rId6" Type="http://schemas.openxmlformats.org/officeDocument/2006/relationships/image" Target="../media/image13.png"  /><Relationship Id="rId7" Type="http://schemas.openxmlformats.org/officeDocument/2006/relationships/image" Target="../media/image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0.xml"  /><Relationship Id="rId3" Type="http://schemas.openxmlformats.org/officeDocument/2006/relationships/image" Target="../media/image1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1.xml"  /><Relationship Id="rId3" Type="http://schemas.openxmlformats.org/officeDocument/2006/relationships/image" Target="../media/image1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2.xml"  /><Relationship Id="rId3" Type="http://schemas.openxmlformats.org/officeDocument/2006/relationships/image" Target="../media/image1.png"  /><Relationship Id="rId4" Type="http://schemas.openxmlformats.org/officeDocument/2006/relationships/image" Target="../media/image5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3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4.xml"  /><Relationship Id="rId3" Type="http://schemas.openxmlformats.org/officeDocument/2006/relationships/image" Target="../media/image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5.xml"  /><Relationship Id="rId3" Type="http://schemas.openxmlformats.org/officeDocument/2006/relationships/image" Target="../media/image1.png"  /><Relationship Id="rId4" Type="http://schemas.openxmlformats.org/officeDocument/2006/relationships/image" Target="../media/image5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6.xml"  /><Relationship Id="rId3" Type="http://schemas.openxmlformats.org/officeDocument/2006/relationships/image" Target="../media/image1.png"  /><Relationship Id="rId4" Type="http://schemas.openxmlformats.org/officeDocument/2006/relationships/image" Target="../media/image59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7.xml"  /><Relationship Id="rId3" Type="http://schemas.openxmlformats.org/officeDocument/2006/relationships/image" Target="../media/image1.png"  /><Relationship Id="rId4" Type="http://schemas.openxmlformats.org/officeDocument/2006/relationships/image" Target="../media/image60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8.xml"  /><Relationship Id="rId3" Type="http://schemas.openxmlformats.org/officeDocument/2006/relationships/image" Target="../media/image1.png"  /><Relationship Id="rId4" Type="http://schemas.openxmlformats.org/officeDocument/2006/relationships/image" Target="../media/image6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9.xml"  /><Relationship Id="rId3" Type="http://schemas.openxmlformats.org/officeDocument/2006/relationships/image" Target="../media/image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0.xml"  /><Relationship Id="rId3" Type="http://schemas.openxmlformats.org/officeDocument/2006/relationships/image" Target="../media/image1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1.xml"  /><Relationship Id="rId3" Type="http://schemas.openxmlformats.org/officeDocument/2006/relationships/image" Target="../media/image1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1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1.png"  /><Relationship Id="rId4" Type="http://schemas.openxmlformats.org/officeDocument/2006/relationships/image" Target="../media/image68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1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1.png"  /><Relationship Id="rId4" Type="http://schemas.openxmlformats.org/officeDocument/2006/relationships/image" Target="../media/image71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1.png"  /><Relationship Id="rId4" Type="http://schemas.openxmlformats.org/officeDocument/2006/relationships/image" Target="../media/image32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1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1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1.xml"  /><Relationship Id="rId3" Type="http://schemas.openxmlformats.org/officeDocument/2006/relationships/image" Target="../media/image1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1.png"  /><Relationship Id="rId4" Type="http://schemas.openxmlformats.org/officeDocument/2006/relationships/image" Target="../media/image8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3.xml"  /><Relationship Id="rId3" Type="http://schemas.openxmlformats.org/officeDocument/2006/relationships/image" Target="../media/image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1.png"  /><Relationship Id="rId4" Type="http://schemas.openxmlformats.org/officeDocument/2006/relationships/image" Target="../media/image86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5.xml"  /><Relationship Id="rId3" Type="http://schemas.openxmlformats.org/officeDocument/2006/relationships/image" Target="../media/image1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6.xml"  /><Relationship Id="rId3" Type="http://schemas.openxmlformats.org/officeDocument/2006/relationships/image" Target="../media/image1.png"  /><Relationship Id="rId4" Type="http://schemas.openxmlformats.org/officeDocument/2006/relationships/image" Target="../media/image90.png"  /><Relationship Id="rId5" Type="http://schemas.openxmlformats.org/officeDocument/2006/relationships/image" Target="../media/image91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7.xml"  /><Relationship Id="rId3" Type="http://schemas.openxmlformats.org/officeDocument/2006/relationships/image" Target="../media/image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8.xml"  /><Relationship Id="rId3" Type="http://schemas.openxmlformats.org/officeDocument/2006/relationships/image" Target="../media/image1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9.xml"  /><Relationship Id="rId3" Type="http://schemas.openxmlformats.org/officeDocument/2006/relationships/image" Target="../media/image1.png"  /><Relationship Id="rId4" Type="http://schemas.openxmlformats.org/officeDocument/2006/relationships/image" Target="../media/image4.png"  /><Relationship Id="rId5" Type="http://schemas.openxmlformats.org/officeDocument/2006/relationships/image" Target="../media/image11.png"  /><Relationship Id="rId6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.png"  /><Relationship Id="rId4" Type="http://schemas.openxmlformats.org/officeDocument/2006/relationships/image" Target="../media/image14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0.xml"  /><Relationship Id="rId3" Type="http://schemas.openxmlformats.org/officeDocument/2006/relationships/image" Target="../media/image1.png"  /><Relationship Id="rId4" Type="http://schemas.openxmlformats.org/officeDocument/2006/relationships/image" Target="../media/image11.png"  /><Relationship Id="rId5" Type="http://schemas.openxmlformats.org/officeDocument/2006/relationships/hyperlink" Target="mailto:vldkdn132@naver.com" TargetMode="External" /><Relationship Id="rId6" Type="http://schemas.openxmlformats.org/officeDocument/2006/relationships/image" Target="../media/image94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1.xml"  /><Relationship Id="rId3" Type="http://schemas.openxmlformats.org/officeDocument/2006/relationships/image" Target="../media/image1.png"  /><Relationship Id="rId4" Type="http://schemas.openxmlformats.org/officeDocument/2006/relationships/image" Target="../media/image95.png"  /><Relationship Id="rId5" Type="http://schemas.openxmlformats.org/officeDocument/2006/relationships/image" Target="../media/image11.png"  /><Relationship Id="rId6" Type="http://schemas.openxmlformats.org/officeDocument/2006/relationships/image" Target="../media/image4.png"  /><Relationship Id="rId7" Type="http://schemas.openxmlformats.org/officeDocument/2006/relationships/image" Target="../media/image6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2.xml"  /><Relationship Id="rId3" Type="http://schemas.openxmlformats.org/officeDocument/2006/relationships/image" Target="../media/image1.png"  /><Relationship Id="rId4" Type="http://schemas.openxmlformats.org/officeDocument/2006/relationships/image" Target="../media/image9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.png"  /><Relationship Id="rId4" Type="http://schemas.openxmlformats.org/officeDocument/2006/relationships/image" Target="../media/image15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t="13500" r="1446" b="31062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905495" y="1315441"/>
            <a:ext cx="9009410" cy="6082798"/>
          </a:xfrm>
          <a:custGeom>
            <a:avLst/>
            <a:gdLst/>
            <a:ahLst/>
            <a:cxnLst/>
            <a:rect l="l" t="t" r="r" b="b"/>
            <a:pathLst>
              <a:path w="3286657" h="2219021" extrusionOk="0">
                <a:moveTo>
                  <a:pt x="0" y="0"/>
                </a:moveTo>
                <a:lnTo>
                  <a:pt x="3286657" y="0"/>
                </a:lnTo>
                <a:lnTo>
                  <a:pt x="3286657" y="2219021"/>
                </a:lnTo>
                <a:lnTo>
                  <a:pt x="0" y="2219021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0261150" y="1315441"/>
            <a:ext cx="7087021" cy="7701883"/>
          </a:xfrm>
          <a:custGeom>
            <a:avLst/>
            <a:gdLst/>
            <a:ahLst/>
            <a:cxnLst/>
            <a:rect l="l" t="t" r="r" b="b"/>
            <a:pathLst>
              <a:path w="2585364" h="2809668" extrusionOk="0">
                <a:moveTo>
                  <a:pt x="0" y="0"/>
                </a:moveTo>
                <a:lnTo>
                  <a:pt x="2585364" y="0"/>
                </a:lnTo>
                <a:lnTo>
                  <a:pt x="2585364" y="2809668"/>
                </a:lnTo>
                <a:lnTo>
                  <a:pt x="0" y="280966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7026377" y="8090425"/>
            <a:ext cx="2889185" cy="926907"/>
            <a:chOff x="1818104" y="0"/>
            <a:chExt cx="5048375" cy="1235876"/>
          </a:xfrm>
        </p:grpSpPr>
        <p:sp>
          <p:nvSpPr>
            <p:cNvPr id="88" name="Google Shape;88;p1"/>
            <p:cNvSpPr/>
            <p:nvPr/>
          </p:nvSpPr>
          <p:spPr>
            <a:xfrm>
              <a:off x="1818104" y="0"/>
              <a:ext cx="5048375" cy="1235876"/>
            </a:xfrm>
            <a:custGeom>
              <a:avLst/>
              <a:gdLst/>
              <a:ahLst/>
              <a:cxnLst/>
              <a:rect l="l" t="t" r="r" b="b"/>
              <a:pathLst>
                <a:path w="1878465" h="338133" extrusionOk="0">
                  <a:moveTo>
                    <a:pt x="0" y="0"/>
                  </a:moveTo>
                  <a:lnTo>
                    <a:pt x="1878465" y="0"/>
                  </a:lnTo>
                  <a:lnTo>
                    <a:pt x="1878465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2207244" y="392550"/>
              <a:ext cx="508303" cy="450823"/>
            </a:xfrm>
            <a:custGeom>
              <a:avLst/>
              <a:gdLst/>
              <a:ahLst/>
              <a:cxnLst/>
              <a:rect l="l" t="t" r="r" b="b"/>
              <a:pathLst>
                <a:path w="450823" h="450823" extrusionOk="0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2801392" y="433317"/>
              <a:ext cx="389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99"/>
                <a:buFont typeface="Arial"/>
                <a:buNone/>
              </a:pPr>
              <a:r>
                <a:rPr lang="en-US" sz="1799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발표자 : (PM) 김태현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 extrusionOk="0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 extrusionOk="0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887375" y="8090425"/>
            <a:ext cx="3392850" cy="926907"/>
            <a:chOff x="0" y="0"/>
            <a:chExt cx="4725418" cy="1235876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4725418" cy="1235876"/>
            </a:xfrm>
            <a:custGeom>
              <a:avLst/>
              <a:gdLst/>
              <a:ahLst/>
              <a:cxnLst/>
              <a:rect l="l" t="t" r="r" b="b"/>
              <a:pathLst>
                <a:path w="1292864" h="338133" extrusionOk="0">
                  <a:moveTo>
                    <a:pt x="0" y="0"/>
                  </a:moveTo>
                  <a:lnTo>
                    <a:pt x="1292864" y="0"/>
                  </a:lnTo>
                  <a:lnTo>
                    <a:pt x="1292864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1583843" y="427867"/>
              <a:ext cx="31038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24"/>
                <a:buFont typeface="Arial"/>
                <a:buNone/>
              </a:pPr>
              <a:r>
                <a:rPr lang="en-US" sz="1724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(주) NAT창선 Networks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 extrusionOk="0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1"/>
          <p:cNvGrpSpPr/>
          <p:nvPr/>
        </p:nvGrpSpPr>
        <p:grpSpPr>
          <a:xfrm>
            <a:off x="1437029" y="3357853"/>
            <a:ext cx="7946374" cy="3048978"/>
            <a:chOff x="-67" y="1682264"/>
            <a:chExt cx="10595167" cy="4065305"/>
          </a:xfrm>
        </p:grpSpPr>
        <p:sp>
          <p:nvSpPr>
            <p:cNvPr id="99" name="Google Shape;99;p1"/>
            <p:cNvSpPr txBox="1"/>
            <p:nvPr/>
          </p:nvSpPr>
          <p:spPr>
            <a:xfrm>
              <a:off x="-67" y="1682264"/>
              <a:ext cx="10595100" cy="266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900"/>
                <a:buFont typeface="Arial"/>
                <a:buNone/>
              </a:pPr>
              <a:r>
                <a:rPr lang="en-US" sz="59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나마을식당 신규 </a:t>
              </a:r>
              <a:endParaRPr sz="59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2000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900"/>
                <a:buFont typeface="Arial"/>
                <a:buNone/>
              </a:pPr>
              <a:r>
                <a:rPr lang="en-US" sz="59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인프라 구축 </a:t>
              </a:r>
              <a:r>
                <a:rPr lang="en-US" sz="59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완료보고서</a:t>
              </a:r>
              <a:endParaRPr sz="5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0" y="5460169"/>
              <a:ext cx="105951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1" name="Google Shape;10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9851" y="8193864"/>
            <a:ext cx="1021199" cy="7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/>
          <p:nvPr/>
        </p:nvSpPr>
        <p:spPr>
          <a:xfrm>
            <a:off x="4191900" y="8090425"/>
            <a:ext cx="2953886" cy="926484"/>
          </a:xfrm>
          <a:custGeom>
            <a:avLst/>
            <a:gdLst/>
            <a:ahLst/>
            <a:cxnLst/>
            <a:rect l="l" t="t" r="r" b="b"/>
            <a:pathLst>
              <a:path w="1878465" h="338133" extrusionOk="0">
                <a:moveTo>
                  <a:pt x="0" y="0"/>
                </a:moveTo>
                <a:lnTo>
                  <a:pt x="1878465" y="0"/>
                </a:lnTo>
                <a:lnTo>
                  <a:pt x="1878465" y="338133"/>
                </a:lnTo>
                <a:lnTo>
                  <a:pt x="0" y="338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03607" y="8237325"/>
            <a:ext cx="2400450" cy="6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2380f904ef5_2_77"/>
          <p:cNvPicPr preferRelativeResize="0"/>
          <p:nvPr/>
        </p:nvPicPr>
        <p:blipFill rotWithShape="1">
          <a:blip r:embed="rId3">
            <a:alphaModFix/>
          </a:blip>
          <a:srcRect t="13499" r="1448" b="31062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380f904ef5_2_77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380f904ef5_2_77"/>
          <p:cNvSpPr/>
          <p:nvPr/>
        </p:nvSpPr>
        <p:spPr>
          <a:xfrm>
            <a:off x="12123225" y="2956300"/>
            <a:ext cx="4889268" cy="7176185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380f904ef5_2_77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2380f904ef5_2_77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380f904ef5_2_77"/>
          <p:cNvSpPr txBox="1"/>
          <p:nvPr/>
        </p:nvSpPr>
        <p:spPr>
          <a:xfrm>
            <a:off x="3292736" y="946025"/>
            <a:ext cx="13359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2380f904ef5_2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75" y="3064113"/>
            <a:ext cx="11677650" cy="69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380f904ef5_2_77"/>
          <p:cNvSpPr/>
          <p:nvPr/>
        </p:nvSpPr>
        <p:spPr>
          <a:xfrm>
            <a:off x="12215850" y="3173000"/>
            <a:ext cx="4797682" cy="6697422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380f904ef5_2_77"/>
          <p:cNvSpPr/>
          <p:nvPr/>
        </p:nvSpPr>
        <p:spPr>
          <a:xfrm>
            <a:off x="12215850" y="3172988"/>
            <a:ext cx="5121755" cy="6697422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380f904ef5_2_77"/>
          <p:cNvSpPr txBox="1"/>
          <p:nvPr/>
        </p:nvSpPr>
        <p:spPr>
          <a:xfrm>
            <a:off x="12345354" y="3362000"/>
            <a:ext cx="49719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IP/라우팅</a:t>
            </a:r>
            <a:r>
              <a:rPr lang="en-US"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380f904ef5_2_77"/>
          <p:cNvSpPr txBox="1"/>
          <p:nvPr/>
        </p:nvSpPr>
        <p:spPr>
          <a:xfrm>
            <a:off x="12256600" y="4025625"/>
            <a:ext cx="5149500" cy="5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IP 할당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Routing Protocol 전구간 통신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VLAN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백본 VTP 설정 및 관리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 DHCP IP 할당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-    Routing Protocol 전구간 통신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   VLAN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   백본 VTP 설정 및 관리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5 개            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    DHCP IP 할당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-     Routing Protocol 전구간 통신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    VLAN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    백본 VTP 설정 및 관리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380f904ef5_2_93"/>
          <p:cNvPicPr preferRelativeResize="0"/>
          <p:nvPr/>
        </p:nvPicPr>
        <p:blipFill rotWithShape="1">
          <a:blip r:embed="rId3">
            <a:alphaModFix/>
          </a:blip>
          <a:srcRect t="13499" r="1448" b="31062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380f904ef5_2_93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380f904ef5_2_93"/>
          <p:cNvSpPr/>
          <p:nvPr/>
        </p:nvSpPr>
        <p:spPr>
          <a:xfrm>
            <a:off x="12123225" y="2676400"/>
            <a:ext cx="4889268" cy="7460286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380f904ef5_2_93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380f904ef5_2_93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380f904ef5_2_93"/>
          <p:cNvSpPr txBox="1"/>
          <p:nvPr/>
        </p:nvSpPr>
        <p:spPr>
          <a:xfrm>
            <a:off x="3292736" y="946025"/>
            <a:ext cx="13359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2380f904ef5_2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88" y="3054388"/>
            <a:ext cx="11553825" cy="6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380f904ef5_2_93"/>
          <p:cNvSpPr txBox="1"/>
          <p:nvPr/>
        </p:nvSpPr>
        <p:spPr>
          <a:xfrm>
            <a:off x="12256550" y="4007275"/>
            <a:ext cx="5149500" cy="5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IP 할당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Protocol 전구간 통신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VLAN 그룹화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백본 VTP 설정 및 관리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IP 할당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      -    Routing Protocol 전구간 통신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  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VLAN 그룹화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   백본 VTP 설정 및 관리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5 개            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IP 할당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    Routing Protocol 전구간 통신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   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VLAN 그룹화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    백본 VTP 설정 및 관리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380f904ef5_2_93"/>
          <p:cNvSpPr txBox="1"/>
          <p:nvPr/>
        </p:nvSpPr>
        <p:spPr>
          <a:xfrm>
            <a:off x="12345354" y="3362000"/>
            <a:ext cx="49719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IP/라우팅</a:t>
            </a:r>
            <a:r>
              <a:rPr lang="en-US"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2380f904ef5_2_109"/>
          <p:cNvPicPr preferRelativeResize="0"/>
          <p:nvPr/>
        </p:nvPicPr>
        <p:blipFill rotWithShape="1">
          <a:blip r:embed="rId3">
            <a:alphaModFix/>
          </a:blip>
          <a:srcRect t="13499" r="1448" b="31062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380f904ef5_2_109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380f904ef5_2_109"/>
          <p:cNvSpPr/>
          <p:nvPr/>
        </p:nvSpPr>
        <p:spPr>
          <a:xfrm>
            <a:off x="12123225" y="2622200"/>
            <a:ext cx="4889268" cy="7512897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380f904ef5_2_109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380f904ef5_2_109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380f904ef5_2_109"/>
          <p:cNvSpPr txBox="1"/>
          <p:nvPr/>
        </p:nvSpPr>
        <p:spPr>
          <a:xfrm>
            <a:off x="3292736" y="946025"/>
            <a:ext cx="13359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2380f904ef5_2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63" y="3779288"/>
            <a:ext cx="11553825" cy="58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380f904ef5_2_109"/>
          <p:cNvSpPr txBox="1"/>
          <p:nvPr/>
        </p:nvSpPr>
        <p:spPr>
          <a:xfrm>
            <a:off x="12354400" y="3984800"/>
            <a:ext cx="5149500" cy="5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IP 할당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Protocol 전구간 통신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VLAN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백본 VTP 설정 및 관리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IP 할당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      -    Routing Protocol 전구간 통신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   VLAN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-    백본 VTP 설정 및 관리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5 개            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IP 할당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    Routing Protocol 전구간 통신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    VLAN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-     백본 VTP 설정 및 관리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380f904ef5_2_109"/>
          <p:cNvSpPr txBox="1"/>
          <p:nvPr/>
        </p:nvSpPr>
        <p:spPr>
          <a:xfrm>
            <a:off x="12215854" y="3235000"/>
            <a:ext cx="49719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IP/라우팅</a:t>
            </a:r>
            <a:r>
              <a:rPr lang="en-US"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t="13499" r="1448" b="31060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/>
          <p:nvPr/>
        </p:nvSpPr>
        <p:spPr>
          <a:xfrm>
            <a:off x="12102525" y="2767825"/>
            <a:ext cx="4910403" cy="7407675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3347186" y="946025"/>
            <a:ext cx="1325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적용(지사)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50" y="2767825"/>
            <a:ext cx="10065428" cy="72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3"/>
          <p:cNvSpPr txBox="1"/>
          <p:nvPr/>
        </p:nvSpPr>
        <p:spPr>
          <a:xfrm>
            <a:off x="12358200" y="4014750"/>
            <a:ext cx="4687200" cy="5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DHCP IP 할당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Protocol 전구간 통신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VLAN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백본 VTP 설정 및 관리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-    DHCP IP 할당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      -    Routing Protocol 전구간 통신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   VLAN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-    백본 VTP 설정 및 관리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5 개            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-     DHCP IP 할당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    Routing Protocol 전구간 통신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    VLAN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-     백본 VTP 설정 및 관리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3"/>
          <p:cNvSpPr txBox="1"/>
          <p:nvPr/>
        </p:nvSpPr>
        <p:spPr>
          <a:xfrm>
            <a:off x="12215854" y="3235000"/>
            <a:ext cx="49719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IP/라우팅</a:t>
            </a:r>
            <a:r>
              <a:rPr lang="en-US"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/>
          <p:cNvSpPr txBox="1"/>
          <p:nvPr/>
        </p:nvSpPr>
        <p:spPr>
          <a:xfrm>
            <a:off x="3314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솔루션1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4"/>
          <p:cNvSpPr txBox="1"/>
          <p:nvPr/>
        </p:nvSpPr>
        <p:spPr>
          <a:xfrm>
            <a:off x="1540049" y="3931388"/>
            <a:ext cx="1532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PC에서 IP 자동할당을 요청하면(DHCP) DHCP Server에서 해당 네트워크(Vlan, DHCP relay)대역의 IP를 자동으로 할당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4"/>
          <p:cNvSpPr txBox="1"/>
          <p:nvPr/>
        </p:nvSpPr>
        <p:spPr>
          <a:xfrm>
            <a:off x="1219251" y="2947498"/>
            <a:ext cx="15175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1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DHCP SERVER 설치를 통해 IP 주소 중앙 할당 및 IP 주소 재사용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1031" y="4749892"/>
            <a:ext cx="6138880" cy="1023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01379" y="5962145"/>
            <a:ext cx="6058159" cy="1009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0054" y="4671746"/>
            <a:ext cx="6457828" cy="485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 txBox="1"/>
          <p:nvPr/>
        </p:nvSpPr>
        <p:spPr>
          <a:xfrm>
            <a:off x="8165875" y="7160950"/>
            <a:ext cx="83292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Calibri"/>
              <a:buChar char="-"/>
            </a:pPr>
            <a:r>
              <a:rPr lang="en-US" sz="2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DHCP의 IP 할당 상태와 임대 기간에 대한 세부 정보는 '/var/lib/dhcp/dhcpd.leases' 파일에서 확인</a:t>
            </a:r>
            <a:endParaRPr sz="25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Calibri"/>
              <a:buChar char="-"/>
            </a:pPr>
            <a:r>
              <a:rPr lang="en-US" sz="2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네트워크 관리자는 IP 할당 상황을 실시간으로 모니터링</a:t>
            </a:r>
            <a:r>
              <a:rPr lang="en-US" sz="2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및 관리 가능</a:t>
            </a:r>
            <a:endParaRPr sz="25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5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5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5"/>
          <p:cNvSpPr txBox="1"/>
          <p:nvPr/>
        </p:nvSpPr>
        <p:spPr>
          <a:xfrm>
            <a:off x="3314575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솔루션2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1219250" y="2900749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15"/>
          <p:cNvSpPr txBox="1"/>
          <p:nvPr/>
        </p:nvSpPr>
        <p:spPr>
          <a:xfrm>
            <a:off x="1540049" y="3933060"/>
            <a:ext cx="1532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각 PC에 대한 네트워크 설정을 일일이 변경할 필요 없이, DHCP Server 설정에서 중앙 집중적으로 관리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 txBox="1"/>
          <p:nvPr/>
        </p:nvSpPr>
        <p:spPr>
          <a:xfrm>
            <a:off x="1219251" y="2900748"/>
            <a:ext cx="15175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2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DHCP SERVER 를 통해 네트워크 설정 변경 시 용이함 제공 &gt;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 txBox="1"/>
          <p:nvPr/>
        </p:nvSpPr>
        <p:spPr>
          <a:xfrm>
            <a:off x="8392942" y="5566006"/>
            <a:ext cx="8588700" cy="20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/etc/dhcp/dhcpd.conf 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DHCP 서버의 주요 설정을 관리하는 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DHCP 서버가 IP를 자동 할당하는 규칙을 정의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가능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3646" y="4671751"/>
            <a:ext cx="7320249" cy="379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6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6"/>
          <p:cNvSpPr/>
          <p:nvPr/>
        </p:nvSpPr>
        <p:spPr>
          <a:xfrm>
            <a:off x="1218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6"/>
          <p:cNvSpPr txBox="1"/>
          <p:nvPr/>
        </p:nvSpPr>
        <p:spPr>
          <a:xfrm>
            <a:off x="3314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솔루션3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6"/>
          <p:cNvSpPr txBox="1"/>
          <p:nvPr/>
        </p:nvSpPr>
        <p:spPr>
          <a:xfrm>
            <a:off x="1219238" y="2900760"/>
            <a:ext cx="15175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3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OSPF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통한 내부 네트워크 통신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6"/>
          <p:cNvSpPr txBox="1"/>
          <p:nvPr/>
        </p:nvSpPr>
        <p:spPr>
          <a:xfrm>
            <a:off x="10182275" y="5279625"/>
            <a:ext cx="6483900" cy="21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OSPF</a:t>
            </a:r>
            <a:endParaRPr sz="3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네트워크 내의 최적의 통신 경로를 유지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네트워크 통신의 안정성을 유지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라우팅 변경 시에도 최적의 경로를 유지</a:t>
            </a:r>
            <a:endParaRPr sz="25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048" y="4671741"/>
            <a:ext cx="8001602" cy="408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7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7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7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7"/>
          <p:cNvSpPr txBox="1"/>
          <p:nvPr/>
        </p:nvSpPr>
        <p:spPr>
          <a:xfrm>
            <a:off x="3314575" y="973012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솔루션4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7"/>
          <p:cNvSpPr/>
          <p:nvPr/>
        </p:nvSpPr>
        <p:spPr>
          <a:xfrm>
            <a:off x="1219250" y="2900749"/>
            <a:ext cx="15791080" cy="6732623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17"/>
          <p:cNvSpPr txBox="1"/>
          <p:nvPr/>
        </p:nvSpPr>
        <p:spPr>
          <a:xfrm>
            <a:off x="1483662" y="3937272"/>
            <a:ext cx="1532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VLAN을 활용하여 네트워크를 논리적으로 구분,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이를 통해 부서별 네트워크를 효율적으로 관리 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7"/>
          <p:cNvSpPr txBox="1"/>
          <p:nvPr/>
        </p:nvSpPr>
        <p:spPr>
          <a:xfrm>
            <a:off x="1540062" y="2878260"/>
            <a:ext cx="15465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4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VLAN을 통한 부서별 장치 그룹화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7"/>
          <p:cNvSpPr txBox="1"/>
          <p:nvPr/>
        </p:nvSpPr>
        <p:spPr>
          <a:xfrm>
            <a:off x="8392959" y="4472802"/>
            <a:ext cx="8588700" cy="48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각 부서별 VLAN을 나눠 효율적으로 관리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엔드 디바이스(PC 등)에서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는 ACCESS모드를</a:t>
            </a: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사용하여 다른 VLAN들의 데이터 정보가 유출되지 않도록 설정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각 VLAN의 데이터 통신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가능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=&gt;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네트워크의 안정성이 향상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809" y="4671749"/>
            <a:ext cx="6695254" cy="172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0052" y="7167630"/>
            <a:ext cx="6644769" cy="172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18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13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8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8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8"/>
          <p:cNvSpPr txBox="1"/>
          <p:nvPr/>
        </p:nvSpPr>
        <p:spPr>
          <a:xfrm>
            <a:off x="3314575" y="973012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솔루션5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8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8"/>
          <p:cNvSpPr txBox="1"/>
          <p:nvPr/>
        </p:nvSpPr>
        <p:spPr>
          <a:xfrm>
            <a:off x="1483662" y="3860860"/>
            <a:ext cx="1532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및 DISTRIBUTION 구간에서 VLAN을 활용하여 데이터 흐름을 효율적으로 관리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8"/>
          <p:cNvSpPr txBox="1"/>
          <p:nvPr/>
        </p:nvSpPr>
        <p:spPr>
          <a:xfrm>
            <a:off x="1556287" y="2871385"/>
            <a:ext cx="15465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5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VTP로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ACCESS, DISTRIBUTION 구간 VLAN 관리</a:t>
            </a:r>
            <a:endParaRPr sz="2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8"/>
          <p:cNvSpPr txBox="1"/>
          <p:nvPr/>
        </p:nvSpPr>
        <p:spPr>
          <a:xfrm>
            <a:off x="6949401" y="4386088"/>
            <a:ext cx="96342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네트워크의 효율적인 관리를 위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한</a:t>
            </a: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VLAN Trunking Protocol(VTP) 사용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VTP를 활용하면 스위치에서 VLAN을 생성하고 그 정보를 클라이언트 스위치에 전달 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VLAN이 존재하지 않아 통신이 원활하지 않은 상황을 방지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VLAN을 중앙에서 집중적으로 관리 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 sz="2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6285" y="4671761"/>
            <a:ext cx="5393118" cy="211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8960" y="7160749"/>
            <a:ext cx="5267745" cy="214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41511" y="8236233"/>
            <a:ext cx="9142004" cy="106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9"/>
          <p:cNvPicPr preferRelativeResize="0"/>
          <p:nvPr/>
        </p:nvPicPr>
        <p:blipFill rotWithShape="1">
          <a:blip r:embed="rId3">
            <a:alphaModFix/>
          </a:blip>
          <a:srcRect t="13499" r="1448" b="31060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9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9"/>
          <p:cNvSpPr txBox="1"/>
          <p:nvPr/>
        </p:nvSpPr>
        <p:spPr>
          <a:xfrm>
            <a:off x="1749167" y="972990"/>
            <a:ext cx="1475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99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기대효과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9"/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9"/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9" name="Google Shape;369;p19"/>
          <p:cNvGraphicFramePr/>
          <p:nvPr/>
        </p:nvGraphicFramePr>
        <p:xfrm>
          <a:off x="1247463" y="290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{A2F5BDDC-C64E-4476-B968-BF4FEC7029F4}</a:tableStyleId>
              </a:tblPr>
              <a:tblGrid>
                <a:gridCol w="408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56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항목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기대효과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4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IP할당 및 라우팅</a:t>
                      </a:r>
                      <a:endParaRPr sz="4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81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Char char="-"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DHCP 서버를 통한 IP 할당으로 모니터링과 관리가 용이해짐</a:t>
                      </a:r>
                      <a:endParaRPr sz="2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81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Char char="-"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최적경로를 고려한 라우팅으로 네트워크 성능 향상</a:t>
                      </a:r>
                      <a:endParaRPr sz="2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81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Char char="-"/>
                      </a:pPr>
                      <a:r>
                        <a:rPr lang="en-US" sz="24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VLAN을 통한 부서별 네트워크 분리로 관리의 효율성 및 안전성 향상</a:t>
                      </a:r>
                      <a:endParaRPr sz="24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/>
          <p:cNvPicPr/>
          <p:nvPr/>
        </p:nvPicPr>
        <p:blipFill rotWithShape="1">
          <a:blip r:embed="rId3">
            <a:alphaModFix/>
          </a:blip>
          <a:srcRect t="13500" r="1450" b="310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/>
          <p:nvPr/>
        </p:nvSpPr>
        <p:spPr>
          <a:xfrm>
            <a:off x="1219294" y="2910273"/>
            <a:ext cx="15788061" cy="6742765"/>
          </a:xfrm>
          <a:custGeom>
            <a:avLst/>
            <a:gdLst/>
            <a:rect l="l" t="t" r="r" b="b"/>
            <a:pathLst>
              <a:path w="5762066" h="2460863" extrusionOk="0">
                <a:moveTo>
                  <a:pt x="0" y="0"/>
                </a:moveTo>
                <a:lnTo>
                  <a:pt x="5762066" y="0"/>
                </a:lnTo>
                <a:lnTo>
                  <a:pt x="5762066" y="2460863"/>
                </a:lnTo>
                <a:lnTo>
                  <a:pt x="0" y="246086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1219300" y="657200"/>
            <a:ext cx="15788061" cy="1963593"/>
          </a:xfrm>
          <a:custGeom>
            <a:avLst/>
            <a:gdLst/>
            <a:rect l="l" t="t" r="r" b="b"/>
            <a:pathLst>
              <a:path w="5762066" h="695693" extrusionOk="0">
                <a:moveTo>
                  <a:pt x="0" y="0"/>
                </a:moveTo>
                <a:lnTo>
                  <a:pt x="5762066" y="0"/>
                </a:lnTo>
                <a:lnTo>
                  <a:pt x="5762066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 rot="21321642">
            <a:off x="-1432939" y="-269558"/>
            <a:ext cx="5304464" cy="1668495"/>
          </a:xfrm>
          <a:custGeom>
            <a:avLst/>
            <a:gdLst/>
            <a:rect l="l" t="t" r="r" b="b"/>
            <a:pathLst>
              <a:path w="5304464" h="1668495" extrusionOk="0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2"/>
          <p:cNvCxnSpPr/>
          <p:nvPr/>
        </p:nvCxnSpPr>
        <p:spPr>
          <a:xfrm rot="16200000">
            <a:off x="-541453" y="6273617"/>
            <a:ext cx="6745738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</a:ln>
        </p:spPr>
      </p:cxnSp>
      <p:grpSp>
        <p:nvGrpSpPr>
          <p:cNvPr id="113" name="Google Shape;113;p2"/>
          <p:cNvGrpSpPr/>
          <p:nvPr/>
        </p:nvGrpSpPr>
        <p:grpSpPr>
          <a:xfrm rot="0">
            <a:off x="13821430" y="6055702"/>
            <a:ext cx="4791997" cy="4775719"/>
            <a:chOff x="0" y="0"/>
            <a:chExt cx="6389330" cy="6367625"/>
          </a:xfrm>
        </p:grpSpPr>
        <p:sp>
          <p:nvSpPr>
            <p:cNvPr id="114" name="Google Shape;114;p2"/>
            <p:cNvSpPr/>
            <p:nvPr/>
          </p:nvSpPr>
          <p:spPr>
            <a:xfrm>
              <a:off x="0" y="338421"/>
              <a:ext cx="6389330" cy="6029204"/>
            </a:xfrm>
            <a:custGeom>
              <a:avLst/>
              <a:gdLst/>
              <a:rect l="l" t="t" r="r" b="b"/>
              <a:pathLst>
                <a:path w="6389330" h="6029204" extrusionOk="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 rot="21396586">
              <a:off x="1228888" y="24588"/>
              <a:ext cx="868401" cy="1245020"/>
            </a:xfrm>
            <a:custGeom>
              <a:avLst/>
              <a:gdLst/>
              <a:rect l="l" t="t" r="r" b="b"/>
              <a:pathLst>
                <a:path w="868401" h="1245020" extrusionOk="0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2"/>
          <p:cNvSpPr txBox="1"/>
          <p:nvPr/>
        </p:nvSpPr>
        <p:spPr>
          <a:xfrm>
            <a:off x="3683995" y="915391"/>
            <a:ext cx="10839600" cy="16468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650913" y="3256016"/>
            <a:ext cx="766200" cy="10016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5499" b="0" i="0" u="none" strike="noStrike" cap="none">
                <a:solidFill>
                  <a:srgbClr val="003ea8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650988" y="4577950"/>
            <a:ext cx="766200" cy="1003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5499" b="0" i="0" u="none" strike="noStrike" cap="none">
                <a:solidFill>
                  <a:srgbClr val="003ea8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650988" y="5917572"/>
            <a:ext cx="766200" cy="10071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5499" b="0" i="0" u="none" strike="noStrike" cap="none">
                <a:solidFill>
                  <a:srgbClr val="003ea8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651001" y="7257193"/>
            <a:ext cx="766200" cy="10009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5499" b="0" i="0" u="none" strike="noStrike" cap="none">
                <a:solidFill>
                  <a:srgbClr val="003ea8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650988" y="7257202"/>
            <a:ext cx="766200" cy="215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3688425" y="3264875"/>
            <a:ext cx="4367400" cy="828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제안 </a:t>
            </a: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3688425" y="4586800"/>
            <a:ext cx="4367400" cy="828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요구 사항 정리</a:t>
            </a: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688425" y="5926425"/>
            <a:ext cx="5176800" cy="828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솔루션 및 기대효과</a:t>
            </a: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3688425" y="7266050"/>
            <a:ext cx="5455500" cy="828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>
                <a:latin typeface="Calibri"/>
                <a:ea typeface="Calibri"/>
                <a:cs typeface="Calibri"/>
                <a:sym typeface="Calibri"/>
              </a:rPr>
              <a:t>진행 일정</a:t>
            </a: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1651001" y="8596818"/>
            <a:ext cx="766200" cy="10043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5499" b="0" i="0" u="none" strike="noStrike" cap="none">
                <a:solidFill>
                  <a:srgbClr val="003ea8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3688425" y="8681875"/>
            <a:ext cx="5176800" cy="828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회사 및 팀 소개</a:t>
            </a: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" name="Google Shape;128;p2"/>
          <p:cNvCxnSpPr/>
          <p:nvPr/>
        </p:nvCxnSpPr>
        <p:spPr>
          <a:xfrm rot="16200000">
            <a:off x="8101791" y="6637786"/>
            <a:ext cx="67458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</a:ln>
        </p:spPr>
      </p:cxnSp>
      <p:sp>
        <p:nvSpPr>
          <p:cNvPr id="129" name="Google Shape;129;p2"/>
          <p:cNvSpPr txBox="1"/>
          <p:nvPr/>
        </p:nvSpPr>
        <p:spPr>
          <a:xfrm>
            <a:off x="10446563" y="3256016"/>
            <a:ext cx="766200" cy="10016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5499" b="0" i="0" u="none" strike="noStrike" cap="none">
                <a:solidFill>
                  <a:srgbClr val="003ea8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0446563" y="4577941"/>
            <a:ext cx="766200" cy="10037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5499" b="0" i="0" u="none" strike="noStrike" cap="none">
                <a:solidFill>
                  <a:srgbClr val="003ea8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 txBox="1"/>
          <p:nvPr/>
        </p:nvSpPr>
        <p:spPr>
          <a:xfrm>
            <a:off x="12048650" y="3342550"/>
            <a:ext cx="4367400" cy="828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lang="en-US" altLang="ko-KR"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12048650" y="4586800"/>
            <a:ext cx="4367400" cy="828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소감</a:t>
            </a:r>
            <a:endParaRPr lang="ko-KR" altLang="en-US"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0"/>
          <p:cNvPicPr preferRelativeResize="0"/>
          <p:nvPr/>
        </p:nvPicPr>
        <p:blipFill rotWithShape="1">
          <a:blip r:embed="rId3">
            <a:alphaModFix/>
          </a:blip>
          <a:srcRect t="13499" r="1448" b="31060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0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0"/>
          <p:cNvSpPr/>
          <p:nvPr/>
        </p:nvSpPr>
        <p:spPr>
          <a:xfrm>
            <a:off x="9625950" y="2916475"/>
            <a:ext cx="7432533" cy="6718466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0"/>
          <p:cNvSpPr/>
          <p:nvPr/>
        </p:nvSpPr>
        <p:spPr>
          <a:xfrm>
            <a:off x="1247475" y="2916475"/>
            <a:ext cx="8011558" cy="6718466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0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0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0"/>
          <p:cNvSpPr txBox="1"/>
          <p:nvPr/>
        </p:nvSpPr>
        <p:spPr>
          <a:xfrm>
            <a:off x="3343782" y="915172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요구사항 &amp; 솔루션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20"/>
          <p:cNvGrpSpPr/>
          <p:nvPr/>
        </p:nvGrpSpPr>
        <p:grpSpPr>
          <a:xfrm>
            <a:off x="1259225" y="3545983"/>
            <a:ext cx="8214300" cy="4108817"/>
            <a:chOff x="-463547" y="-47625"/>
            <a:chExt cx="10952400" cy="5478423"/>
          </a:xfrm>
        </p:grpSpPr>
        <p:sp>
          <p:nvSpPr>
            <p:cNvPr id="382" name="Google Shape;382;p20"/>
            <p:cNvSpPr txBox="1"/>
            <p:nvPr/>
          </p:nvSpPr>
          <p:spPr>
            <a:xfrm>
              <a:off x="-463547" y="2136798"/>
              <a:ext cx="10952400" cy="3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500"/>
                <a:buFont typeface="Calibri"/>
                <a:buChar char="•"/>
              </a:pPr>
              <a:r>
                <a:rPr lang="en-US" sz="25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1</a:t>
              </a:r>
              <a:endParaRPr sz="2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	네트워크 서비스 장애 예방 및 신속한 복구</a:t>
              </a:r>
              <a:endParaRPr sz="2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1" indent="-3873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500"/>
                <a:buFont typeface="Calibri"/>
                <a:buChar char="•"/>
              </a:pPr>
              <a:r>
                <a:rPr lang="en-US" sz="25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2</a:t>
              </a:r>
              <a:endParaRPr sz="2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서비스에 부하 분산을 통한 성능 향상</a:t>
              </a:r>
              <a:endParaRPr sz="2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0"/>
            <p:cNvSpPr txBox="1"/>
            <p:nvPr/>
          </p:nvSpPr>
          <p:spPr>
            <a:xfrm>
              <a:off x="0" y="-47625"/>
              <a:ext cx="89649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40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HA 요구사항</a:t>
              </a:r>
              <a:endPara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0"/>
          <p:cNvGrpSpPr/>
          <p:nvPr/>
        </p:nvGrpSpPr>
        <p:grpSpPr>
          <a:xfrm>
            <a:off x="9771325" y="3545983"/>
            <a:ext cx="7430625" cy="5383067"/>
            <a:chOff x="-260347" y="-47625"/>
            <a:chExt cx="9907500" cy="7177423"/>
          </a:xfrm>
        </p:grpSpPr>
        <p:sp>
          <p:nvSpPr>
            <p:cNvPr id="385" name="Google Shape;385;p20"/>
            <p:cNvSpPr txBox="1"/>
            <p:nvPr/>
          </p:nvSpPr>
          <p:spPr>
            <a:xfrm>
              <a:off x="-260347" y="1054798"/>
              <a:ext cx="9907500" cy="60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Char char="●"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솔루션 1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네트워크 장비 및 서버 이중화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Char char="●"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솔루션 1-1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장비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장애발생시 HSRP, STP 프로토콜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을 사용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이중화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및 Load balancing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으로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지속적인 서비스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부하 분산을 통한 성능 향상</a:t>
              </a:r>
              <a:endPara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Char char="●"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솔루션 1-2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Main Server 장애발생시 Backup Server로 경로 변경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즉각적인 장애 대응으로 서비스 지속</a:t>
              </a:r>
              <a:endPara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Char char="●"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솔루션 2</a:t>
              </a: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EtherChannel</a:t>
              </a:r>
              <a:r>
                <a:rPr lang="en-US" sz="20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기술로</a:t>
              </a: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장애발생시 신속 대응 및 트래픽 분산을 통한 부하 방지</a:t>
              </a:r>
              <a:endParaRPr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0"/>
            <p:cNvSpPr txBox="1"/>
            <p:nvPr/>
          </p:nvSpPr>
          <p:spPr>
            <a:xfrm>
              <a:off x="92033" y="-47625"/>
              <a:ext cx="89649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40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HA 솔루션</a:t>
              </a:r>
              <a:endPara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1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13" y="44975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1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1"/>
          <p:cNvSpPr/>
          <p:nvPr/>
        </p:nvSpPr>
        <p:spPr>
          <a:xfrm>
            <a:off x="11587525" y="2900750"/>
            <a:ext cx="5452873" cy="7060440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1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1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1"/>
          <p:cNvSpPr txBox="1"/>
          <p:nvPr/>
        </p:nvSpPr>
        <p:spPr>
          <a:xfrm>
            <a:off x="3343807" y="97299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475" y="3718900"/>
            <a:ext cx="1004305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1"/>
          <p:cNvSpPr txBox="1"/>
          <p:nvPr/>
        </p:nvSpPr>
        <p:spPr>
          <a:xfrm>
            <a:off x="12059700" y="3700050"/>
            <a:ext cx="4980900" cy="5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5 개    </a:t>
            </a:r>
            <a:endParaRPr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1"/>
          <p:cNvSpPr txBox="1"/>
          <p:nvPr/>
        </p:nvSpPr>
        <p:spPr>
          <a:xfrm>
            <a:off x="11676325" y="3058800"/>
            <a:ext cx="5364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HA 솔루션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2380f904ef5_2_127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380f904ef5_2_127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2380f904ef5_2_127"/>
          <p:cNvSpPr/>
          <p:nvPr/>
        </p:nvSpPr>
        <p:spPr>
          <a:xfrm>
            <a:off x="11587525" y="2900750"/>
            <a:ext cx="5452873" cy="7060440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2380f904ef5_2_127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2380f904ef5_2_127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380f904ef5_2_127"/>
          <p:cNvSpPr txBox="1"/>
          <p:nvPr/>
        </p:nvSpPr>
        <p:spPr>
          <a:xfrm>
            <a:off x="3343807" y="97299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2380f904ef5_2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487800"/>
            <a:ext cx="11307276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380f904ef5_2_127"/>
          <p:cNvSpPr txBox="1"/>
          <p:nvPr/>
        </p:nvSpPr>
        <p:spPr>
          <a:xfrm>
            <a:off x="11676325" y="3058800"/>
            <a:ext cx="5364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HA 솔루션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380f904ef5_2_127"/>
          <p:cNvSpPr txBox="1"/>
          <p:nvPr/>
        </p:nvSpPr>
        <p:spPr>
          <a:xfrm>
            <a:off x="12059700" y="3700050"/>
            <a:ext cx="4980900" cy="5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5 개    </a:t>
            </a:r>
            <a:endParaRPr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g2380f904ef5_2_144"/>
          <p:cNvPicPr/>
          <p:nvPr/>
        </p:nvPicPr>
        <p:blipFill rotWithShape="1">
          <a:blip r:embed="rId3">
            <a:alphaModFix/>
          </a:blip>
          <a:srcRect t="13500" r="1450" b="31060"/>
          <a:stretch>
            <a:fillRect/>
          </a:stretch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380f904ef5_2_144"/>
          <p:cNvSpPr/>
          <p:nvPr/>
        </p:nvSpPr>
        <p:spPr>
          <a:xfrm>
            <a:off x="1267725" y="684175"/>
            <a:ext cx="15718087" cy="1963057"/>
          </a:xfrm>
          <a:custGeom>
            <a:avLst/>
            <a:gd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380f904ef5_2_144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2380f904ef5_2_144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2380f904ef5_2_144"/>
          <p:cNvSpPr txBox="1"/>
          <p:nvPr/>
        </p:nvSpPr>
        <p:spPr>
          <a:xfrm>
            <a:off x="3343807" y="972997"/>
            <a:ext cx="11600400" cy="16463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2380f904ef5_2_14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272975" y="2921075"/>
            <a:ext cx="11127524" cy="69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380f904ef5_2_144"/>
          <p:cNvSpPr/>
          <p:nvPr/>
        </p:nvSpPr>
        <p:spPr>
          <a:xfrm>
            <a:off x="11587525" y="2900750"/>
            <a:ext cx="5452873" cy="7060440"/>
          </a:xfrm>
          <a:custGeom>
            <a:avLst/>
            <a:gd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380f904ef5_2_144"/>
          <p:cNvSpPr txBox="1"/>
          <p:nvPr/>
        </p:nvSpPr>
        <p:spPr>
          <a:xfrm>
            <a:off x="11676325" y="3058800"/>
            <a:ext cx="5364000" cy="47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HA 솔루션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2380f904ef5_2_144"/>
          <p:cNvSpPr txBox="1"/>
          <p:nvPr/>
        </p:nvSpPr>
        <p:spPr>
          <a:xfrm>
            <a:off x="12059700" y="3700050"/>
            <a:ext cx="4980900" cy="5971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lang="en-US"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altLang="ko-KR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lang="ko-KR" alt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이중화</a:t>
            </a:r>
            <a:endParaRPr lang="ko-KR" altLang="en-US"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lang="en-US"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altLang="ko-KR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lang="ko-KR" alt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이중화</a:t>
            </a:r>
            <a:endParaRPr lang="en-US"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5 개    </a:t>
            </a: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lang="en-US"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altLang="ko-KR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lang="ko-KR" alt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이중화</a:t>
            </a:r>
            <a:endParaRPr lang="en-US"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80f904ef5_2_158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g2380f904ef5_2_158"/>
          <p:cNvPicPr/>
          <p:nvPr/>
        </p:nvPicPr>
        <p:blipFill rotWithShape="1">
          <a:blip r:embed="rId3">
            <a:alphaModFix/>
          </a:blip>
          <a:srcRect t="13500" r="1450" b="31060"/>
          <a:stretch>
            <a:fillRect/>
          </a:stretch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380f904ef5_2_158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2380f904ef5_2_158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g2380f904ef5_2_15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282500" y="2921075"/>
            <a:ext cx="11154875" cy="69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2380f904ef5_2_158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2380f904ef5_2_158"/>
          <p:cNvSpPr txBox="1"/>
          <p:nvPr/>
        </p:nvSpPr>
        <p:spPr>
          <a:xfrm>
            <a:off x="3343807" y="972997"/>
            <a:ext cx="11600400" cy="16463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2380f904ef5_2_158"/>
          <p:cNvSpPr/>
          <p:nvPr/>
        </p:nvSpPr>
        <p:spPr>
          <a:xfrm>
            <a:off x="11587525" y="2900750"/>
            <a:ext cx="5452873" cy="7060440"/>
          </a:xfrm>
          <a:custGeom>
            <a:avLst/>
            <a:gd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380f904ef5_2_158"/>
          <p:cNvSpPr txBox="1"/>
          <p:nvPr/>
        </p:nvSpPr>
        <p:spPr>
          <a:xfrm>
            <a:off x="11676325" y="3058800"/>
            <a:ext cx="5364000" cy="47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HA 솔루션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2380f904ef5_2_158"/>
          <p:cNvSpPr txBox="1"/>
          <p:nvPr/>
        </p:nvSpPr>
        <p:spPr>
          <a:xfrm>
            <a:off x="12059700" y="3700050"/>
            <a:ext cx="4980900" cy="5971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altLang="ko-KR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lang="ko-KR" alt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이중화</a:t>
            </a:r>
            <a:endParaRPr lang="ko-KR" altLang="en-US"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Char char="-"/>
              <a:defRPr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altLang="ko-KR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lang="ko-KR" alt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이중화</a:t>
            </a:r>
            <a:endParaRPr lang="ko-KR" altLang="en-US"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lang="en-US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Char char="-"/>
              <a:defRPr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5 개    </a:t>
            </a: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lang="en-US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libri"/>
              <a:buChar char="-"/>
              <a:defRPr/>
            </a:pPr>
            <a:r>
              <a:rPr lang="en-US" altLang="ko-KR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lang="ko-KR" alt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이중화</a:t>
            </a:r>
            <a:endParaRPr lang="ko-KR" altLang="en-US"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Char char="-"/>
              <a:defRPr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r>
              <a:rPr lang="en-US"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380f904ef5_2_175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380f904ef5_2_175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380f904ef5_2_175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380f904ef5_2_175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380f904ef5_2_175"/>
          <p:cNvSpPr txBox="1"/>
          <p:nvPr/>
        </p:nvSpPr>
        <p:spPr>
          <a:xfrm>
            <a:off x="3343807" y="97299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g2380f904ef5_2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50" y="3185975"/>
            <a:ext cx="11214100" cy="67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380f904ef5_2_175"/>
          <p:cNvSpPr/>
          <p:nvPr/>
        </p:nvSpPr>
        <p:spPr>
          <a:xfrm>
            <a:off x="11587525" y="2900750"/>
            <a:ext cx="5452873" cy="7060440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380f904ef5_2_175"/>
          <p:cNvSpPr txBox="1"/>
          <p:nvPr/>
        </p:nvSpPr>
        <p:spPr>
          <a:xfrm>
            <a:off x="11676325" y="3058800"/>
            <a:ext cx="5364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HA 솔루션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2380f904ef5_2_175"/>
          <p:cNvSpPr txBox="1"/>
          <p:nvPr/>
        </p:nvSpPr>
        <p:spPr>
          <a:xfrm>
            <a:off x="12059700" y="3700050"/>
            <a:ext cx="4980900" cy="5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5 개    </a:t>
            </a:r>
            <a:endParaRPr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2"/>
          <p:cNvPicPr preferRelativeResize="0"/>
          <p:nvPr/>
        </p:nvPicPr>
        <p:blipFill rotWithShape="1">
          <a:blip r:embed="rId3">
            <a:alphaModFix/>
          </a:blip>
          <a:srcRect t="13499" r="1448" b="31062"/>
          <a:stretch/>
        </p:blipFill>
        <p:spPr>
          <a:xfrm>
            <a:off x="13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2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2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2"/>
          <p:cNvSpPr txBox="1"/>
          <p:nvPr/>
        </p:nvSpPr>
        <p:spPr>
          <a:xfrm>
            <a:off x="2518812" y="973000"/>
            <a:ext cx="1325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적용(지사)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400" y="3052950"/>
            <a:ext cx="9174999" cy="7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2"/>
          <p:cNvSpPr/>
          <p:nvPr/>
        </p:nvSpPr>
        <p:spPr>
          <a:xfrm>
            <a:off x="11587525" y="2900750"/>
            <a:ext cx="5452873" cy="7060440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2"/>
          <p:cNvSpPr txBox="1"/>
          <p:nvPr/>
        </p:nvSpPr>
        <p:spPr>
          <a:xfrm>
            <a:off x="11676325" y="3058800"/>
            <a:ext cx="5364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-US" sz="35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HA 솔루션 적용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2"/>
          <p:cNvSpPr txBox="1"/>
          <p:nvPr/>
        </p:nvSpPr>
        <p:spPr>
          <a:xfrm>
            <a:off x="12059700" y="3700050"/>
            <a:ext cx="4980900" cy="5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 계층의 Router 4개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계층의 Router 2개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Disrtibution 계층의 Router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개    </a:t>
            </a:r>
            <a:endParaRPr sz="24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-"/>
            </a:pP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HSRP/STP 이중화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 Channel 케이블 그룹화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sz="2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25dab3ce8f0_0_44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5dab3ce8f0_0_44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25dab3ce8f0_0_44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5dab3ce8f0_0_44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5dab3ce8f0_0_44"/>
          <p:cNvSpPr txBox="1"/>
          <p:nvPr/>
        </p:nvSpPr>
        <p:spPr>
          <a:xfrm>
            <a:off x="3314575" y="973012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HA 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1-1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5dab3ce8f0_0_44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g25dab3ce8f0_0_44"/>
          <p:cNvSpPr txBox="1"/>
          <p:nvPr/>
        </p:nvSpPr>
        <p:spPr>
          <a:xfrm>
            <a:off x="1540038" y="3005681"/>
            <a:ext cx="154659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1-1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장비 장애발생시 HSRP, STP 프로토콜 이중화 Load balancing을 통한 지속적인 서비스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부하 분산을 통한 성능 향상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25dab3ce8f0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475" y="5710437"/>
            <a:ext cx="6521973" cy="163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25dab3ce8f0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2113" y="5049863"/>
            <a:ext cx="77438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5dab3ce8f0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2113" y="5954738"/>
            <a:ext cx="7743825" cy="220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g25dab3ce8f0_0_44"/>
          <p:cNvCxnSpPr/>
          <p:nvPr/>
        </p:nvCxnSpPr>
        <p:spPr>
          <a:xfrm>
            <a:off x="7741223" y="6530068"/>
            <a:ext cx="1521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" name="Google Shape;481;g25dab3ce8f0_0_44"/>
          <p:cNvSpPr txBox="1"/>
          <p:nvPr/>
        </p:nvSpPr>
        <p:spPr>
          <a:xfrm>
            <a:off x="868225" y="7493575"/>
            <a:ext cx="6777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장비 고장 전 Vlan 10-50의 Standby 상태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25dab3ce8f0_0_44"/>
          <p:cNvSpPr txBox="1"/>
          <p:nvPr/>
        </p:nvSpPr>
        <p:spPr>
          <a:xfrm>
            <a:off x="9077675" y="4546625"/>
            <a:ext cx="7939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장비 고장 후 Vlan 10-50의 Active 상태로 변경됨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25dab3ce8f0_0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2125" y="8160558"/>
            <a:ext cx="7743826" cy="149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g25dab3ce8f0_2_119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25dab3ce8f0_2_119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5dab3ce8f0_2_119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5dab3ce8f0_2_119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5dab3ce8f0_2_119"/>
          <p:cNvSpPr txBox="1"/>
          <p:nvPr/>
        </p:nvSpPr>
        <p:spPr>
          <a:xfrm>
            <a:off x="3314575" y="973012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HA 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1-2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25dab3ce8f0_2_119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g25dab3ce8f0_2_119"/>
          <p:cNvSpPr txBox="1"/>
          <p:nvPr/>
        </p:nvSpPr>
        <p:spPr>
          <a:xfrm>
            <a:off x="1540038" y="3005681"/>
            <a:ext cx="154659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1-2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Main Server 장애발생시 Name Server lookup을 통해 Backup Server로 경로 변경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즉각적인 장애 대응으로 서비스 지속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g25dab3ce8f0_2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9163" y="4401062"/>
            <a:ext cx="5876734" cy="24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5dab3ce8f0_2_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050" y="6895375"/>
            <a:ext cx="6239225" cy="24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5dab3ce8f0_2_119"/>
          <p:cNvSpPr txBox="1"/>
          <p:nvPr/>
        </p:nvSpPr>
        <p:spPr>
          <a:xfrm>
            <a:off x="1833000" y="5379325"/>
            <a:ext cx="8202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Main DNS로 lookup하여 Main Server IP로 접근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25dab3ce8f0_2_119"/>
          <p:cNvSpPr txBox="1"/>
          <p:nvPr/>
        </p:nvSpPr>
        <p:spPr>
          <a:xfrm>
            <a:off x="7457025" y="7873638"/>
            <a:ext cx="9321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Backup DNS를 통해 lookup하여 Backup Server IP로 접근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g25dab3ce8f0_0_59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5dab3ce8f0_0_59"/>
          <p:cNvSpPr/>
          <p:nvPr/>
        </p:nvSpPr>
        <p:spPr>
          <a:xfrm>
            <a:off x="1247463" y="684176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5dab3ce8f0_0_59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5dab3ce8f0_0_59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5dab3ce8f0_0_59"/>
          <p:cNvSpPr txBox="1"/>
          <p:nvPr/>
        </p:nvSpPr>
        <p:spPr>
          <a:xfrm>
            <a:off x="3314575" y="973012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HA 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25dab3ce8f0_0_59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g25dab3ce8f0_0_59"/>
          <p:cNvSpPr txBox="1"/>
          <p:nvPr/>
        </p:nvSpPr>
        <p:spPr>
          <a:xfrm>
            <a:off x="1556287" y="2972448"/>
            <a:ext cx="15465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2 </a:t>
            </a:r>
            <a:b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 장비간 케이블을 EtherChannel로 묶어 장애발생시 신속 대응 및 트래픽 분산을 통한 부하 방지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25dab3ce8f0_0_59"/>
          <p:cNvSpPr txBox="1"/>
          <p:nvPr/>
        </p:nvSpPr>
        <p:spPr>
          <a:xfrm>
            <a:off x="1703712" y="4786388"/>
            <a:ext cx="148806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&lt;EtherChannel&gt;</a:t>
            </a:r>
            <a:endParaRPr sz="25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8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EtherChannel을 통해 여러개의 포트들이 트래픽을 분산하여 처리하도록 설정 후 운용 가능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g25dab3ce8f0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6275" y="6534750"/>
            <a:ext cx="5301725" cy="14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5dab3ce8f0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2325" y="6460113"/>
            <a:ext cx="51868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25dab3ce8f0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2263" y="7045888"/>
            <a:ext cx="3333750" cy="43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g25dab3ce8f0_0_59"/>
          <p:cNvCxnSpPr>
            <a:stCxn id="511" idx="3"/>
            <a:endCxn id="513" idx="1"/>
          </p:cNvCxnSpPr>
          <p:nvPr/>
        </p:nvCxnSpPr>
        <p:spPr>
          <a:xfrm>
            <a:off x="6858000" y="7264975"/>
            <a:ext cx="60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g25dab3ce8f0_0_59"/>
          <p:cNvCxnSpPr>
            <a:stCxn id="513" idx="3"/>
            <a:endCxn id="512" idx="1"/>
          </p:cNvCxnSpPr>
          <p:nvPr/>
        </p:nvCxnSpPr>
        <p:spPr>
          <a:xfrm>
            <a:off x="10796013" y="7264963"/>
            <a:ext cx="686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t="13499" r="1448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1219300" y="2976388"/>
            <a:ext cx="15788061" cy="6609123"/>
          </a:xfrm>
          <a:custGeom>
            <a:avLst/>
            <a:gdLst/>
            <a:ahLst/>
            <a:cxnLst/>
            <a:rect l="l" t="t" r="r" b="b"/>
            <a:pathLst>
              <a:path w="5762066" h="1289585" extrusionOk="0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1219300" y="657199"/>
            <a:ext cx="15788061" cy="1963393"/>
          </a:xfrm>
          <a:custGeom>
            <a:avLst/>
            <a:gdLst/>
            <a:ahLst/>
            <a:cxnLst/>
            <a:rect l="l" t="t" r="r" b="b"/>
            <a:pathLst>
              <a:path w="5762066" h="1289585" extrusionOk="0">
                <a:moveTo>
                  <a:pt x="0" y="0"/>
                </a:moveTo>
                <a:lnTo>
                  <a:pt x="5762066" y="0"/>
                </a:lnTo>
                <a:lnTo>
                  <a:pt x="5762066" y="1289585"/>
                </a:lnTo>
                <a:lnTo>
                  <a:pt x="0" y="128958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 rot="7078295" flipH="1">
            <a:off x="15106792" y="8907433"/>
            <a:ext cx="5545153" cy="1966008"/>
          </a:xfrm>
          <a:custGeom>
            <a:avLst/>
            <a:gdLst/>
            <a:ahLst/>
            <a:cxnLst/>
            <a:rect l="l" t="t" r="r" b="b"/>
            <a:pathLst>
              <a:path w="5533751" h="1961966" extrusionOk="0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/>
          <p:nvPr/>
        </p:nvSpPr>
        <p:spPr>
          <a:xfrm rot="-2523704">
            <a:off x="-2024581" y="-54794"/>
            <a:ext cx="5534322" cy="1962168"/>
          </a:xfrm>
          <a:custGeom>
            <a:avLst/>
            <a:gdLst/>
            <a:ahLst/>
            <a:cxnLst/>
            <a:rect l="l" t="t" r="r" b="b"/>
            <a:pathLst>
              <a:path w="5533751" h="1961966" extrusionOk="0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1563984" y="946202"/>
            <a:ext cx="13892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               제안배경</a:t>
            </a:r>
            <a:endParaRPr sz="9000" b="1" u="none" strike="noStrike" cap="none">
              <a:solidFill>
                <a:srgbClr val="000000"/>
              </a:solidFill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16212405" y="3361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1449400" y="115606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 txBox="1"/>
          <p:nvPr/>
        </p:nvSpPr>
        <p:spPr>
          <a:xfrm rot="-736287">
            <a:off x="1389412" y="3221246"/>
            <a:ext cx="5795518" cy="133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나마을식당</a:t>
            </a:r>
            <a:endParaRPr sz="8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11169250" y="3336600"/>
            <a:ext cx="19005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 sz="4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 txBox="1"/>
          <p:nvPr/>
        </p:nvSpPr>
        <p:spPr>
          <a:xfrm rot="395964">
            <a:off x="1277167" y="8200029"/>
            <a:ext cx="3764141" cy="122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사업의 확장</a:t>
            </a:r>
            <a:endParaRPr sz="5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12216375" y="4188000"/>
            <a:ext cx="33924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 txBox="1"/>
          <p:nvPr/>
        </p:nvSpPr>
        <p:spPr>
          <a:xfrm rot="-434332">
            <a:off x="13828156" y="8199946"/>
            <a:ext cx="3764102" cy="122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신규 구축</a:t>
            </a:r>
            <a:endParaRPr sz="5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 txBox="1"/>
          <p:nvPr/>
        </p:nvSpPr>
        <p:spPr>
          <a:xfrm rot="-397687">
            <a:off x="11231578" y="7672337"/>
            <a:ext cx="4423667" cy="133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US" sz="5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본사와 지사</a:t>
            </a:r>
            <a:endParaRPr sz="5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 txBox="1"/>
          <p:nvPr/>
        </p:nvSpPr>
        <p:spPr>
          <a:xfrm rot="1022845">
            <a:off x="9115066" y="3291146"/>
            <a:ext cx="1759090" cy="94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2주</a:t>
            </a:r>
            <a:endParaRPr sz="4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 txBox="1"/>
          <p:nvPr/>
        </p:nvSpPr>
        <p:spPr>
          <a:xfrm rot="2001175">
            <a:off x="12872452" y="4106517"/>
            <a:ext cx="3775410" cy="86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1400억 1960억</a:t>
            </a:r>
            <a:endParaRPr sz="4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14200" y="4188000"/>
            <a:ext cx="10360448" cy="37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26"/>
          <p:cNvPicPr preferRelativeResize="0"/>
          <p:nvPr/>
        </p:nvPicPr>
        <p:blipFill rotWithShape="1">
          <a:blip r:embed="rId3">
            <a:alphaModFix/>
          </a:blip>
          <a:srcRect t="13499" r="1448" b="31060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6"/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6"/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3" name="Google Shape;523;p26"/>
          <p:cNvGraphicFramePr/>
          <p:nvPr/>
        </p:nvGraphicFramePr>
        <p:xfrm>
          <a:off x="1219238" y="290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{A2F5BDDC-C64E-4476-B968-BF4FEC7029F4}</a:tableStyleId>
              </a:tblPr>
              <a:tblGrid>
                <a:gridCol w="408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5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항목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기대효과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93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Calibri"/>
                        <a:buChar char="-"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네트워크 장비 장애 발생시 신속한 장애 대응 및 서비스 유지 </a:t>
                      </a:r>
                      <a:endParaRPr sz="26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93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Calibri"/>
                        <a:buChar char="-"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서버 장애 발생시 신속한 장애 대응 및 서비스 유지 </a:t>
                      </a:r>
                      <a:endParaRPr sz="26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93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Calibri"/>
                        <a:buChar char="-"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Load Balancing을 통한 네트워크 장비 부하 방지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4" name="Google Shape;524;p26"/>
          <p:cNvSpPr/>
          <p:nvPr/>
        </p:nvSpPr>
        <p:spPr>
          <a:xfrm>
            <a:off x="1219250" y="657200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6"/>
          <p:cNvSpPr txBox="1"/>
          <p:nvPr/>
        </p:nvSpPr>
        <p:spPr>
          <a:xfrm>
            <a:off x="1768800" y="917339"/>
            <a:ext cx="1475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99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기대효과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27"/>
          <p:cNvPicPr/>
          <p:nvPr/>
        </p:nvPicPr>
        <p:blipFill rotWithShape="1">
          <a:blip r:embed="rId3">
            <a:alphaModFix/>
          </a:blip>
          <a:srcRect t="13500" r="1450" b="31060"/>
          <a:stretch>
            <a:fillRect/>
          </a:stretch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7"/>
          <p:cNvSpPr/>
          <p:nvPr/>
        </p:nvSpPr>
        <p:spPr>
          <a:xfrm>
            <a:off x="1219250" y="657200"/>
            <a:ext cx="15793078" cy="1905678"/>
          </a:xfrm>
          <a:custGeom>
            <a:avLst/>
            <a:gd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"/>
          <p:cNvSpPr/>
          <p:nvPr/>
        </p:nvSpPr>
        <p:spPr>
          <a:xfrm>
            <a:off x="9625950" y="2916475"/>
            <a:ext cx="7383218" cy="6944695"/>
          </a:xfrm>
          <a:custGeom>
            <a:avLst/>
            <a:gd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7"/>
          <p:cNvSpPr/>
          <p:nvPr/>
        </p:nvSpPr>
        <p:spPr>
          <a:xfrm>
            <a:off x="1219250" y="2916475"/>
            <a:ext cx="8042049" cy="6718466"/>
          </a:xfrm>
          <a:custGeom>
            <a:avLst/>
            <a:gd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7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7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3343782" y="915172"/>
            <a:ext cx="11600400" cy="16470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요구사항 &amp; 솔루션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7" name="Google Shape;537;p27"/>
          <p:cNvGrpSpPr/>
          <p:nvPr/>
        </p:nvGrpSpPr>
        <p:grpSpPr>
          <a:xfrm rot="0">
            <a:off x="1225885" y="3164984"/>
            <a:ext cx="7264466" cy="4778417"/>
            <a:chOff x="-508000" y="-47624"/>
            <a:chExt cx="9685954" cy="6371222"/>
          </a:xfrm>
        </p:grpSpPr>
        <p:sp>
          <p:nvSpPr>
            <p:cNvPr id="538" name="Google Shape;538;p27"/>
            <p:cNvSpPr txBox="1"/>
            <p:nvPr/>
          </p:nvSpPr>
          <p:spPr>
            <a:xfrm>
              <a:off x="-260348" y="2136797"/>
              <a:ext cx="9438302" cy="42127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Char char="•"/>
                <a:defRPr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1 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네트워크 장비 상태 모니터링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Char char="•"/>
                <a:defRPr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2 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457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네트워크 장비 대응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1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Char char="•"/>
                <a:defRPr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3</a:t>
              </a:r>
              <a:endPara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3716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네트워크 장비에 대한 주기적</a:t>
              </a:r>
              <a:r>
                <a:rPr lang="ko-KR" alt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백업</a:t>
              </a:r>
              <a:endParaRPr lang="ko-KR" alt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27"/>
            <p:cNvSpPr txBox="1"/>
            <p:nvPr/>
          </p:nvSpPr>
          <p:spPr>
            <a:xfrm>
              <a:off x="-508001" y="-47624"/>
              <a:ext cx="8964901" cy="9235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sz="35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백업/관리 요구사항</a:t>
              </a: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</p:grpSp>
      <p:grpSp>
        <p:nvGrpSpPr>
          <p:cNvPr id="540" name="Google Shape;540;p27"/>
          <p:cNvGrpSpPr/>
          <p:nvPr/>
        </p:nvGrpSpPr>
        <p:grpSpPr>
          <a:xfrm rot="0">
            <a:off x="9618928" y="3164983"/>
            <a:ext cx="7430625" cy="6694792"/>
            <a:chOff x="-463543" y="-47624"/>
            <a:chExt cx="9907500" cy="8926390"/>
          </a:xfrm>
        </p:grpSpPr>
        <p:sp>
          <p:nvSpPr>
            <p:cNvPr id="541" name="Google Shape;541;p27"/>
            <p:cNvSpPr txBox="1"/>
            <p:nvPr/>
          </p:nvSpPr>
          <p:spPr>
            <a:xfrm>
              <a:off x="-463537" y="915868"/>
              <a:ext cx="9907497" cy="7948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Calibri"/>
                <a:buChar char="●"/>
                <a:defRPr/>
              </a:pP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솔루션 1</a:t>
              </a:r>
              <a:endParaRPr lang="en-US"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SNMP기술을 활용</a:t>
              </a:r>
              <a:r>
                <a:rPr lang="en-US" sz="2000" b="1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한</a:t>
              </a: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관리자의</a:t>
              </a: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 네트워크 장비 상대에 대한 상태 모니터링</a:t>
              </a:r>
              <a:endParaRPr lang="en-US"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0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Calibri"/>
                <a:buChar char="●"/>
                <a:defRPr/>
              </a:pP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솔루션 2</a:t>
              </a:r>
              <a:br>
                <a:rPr lang="en-US" sz="2000" b="1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SNMP기술을 활용해 네트워크 장비 부하시 알림</a:t>
              </a:r>
              <a:endParaRPr lang="en-US"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0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Calibri"/>
                <a:buChar char="●"/>
                <a:defRPr/>
              </a:pP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솔루션 3</a:t>
              </a:r>
              <a:br>
                <a:rPr lang="en-US" sz="2000" b="1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EEM기술을 활용해 네트워크 장비 시스템 정보를 주기적으로 백업</a:t>
              </a:r>
              <a:endParaRPr lang="en-US"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0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Calibri"/>
                <a:buChar char="●"/>
                <a:defRPr/>
              </a:pP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솔루션 4</a:t>
              </a:r>
              <a:endParaRPr lang="en-US"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EEM기술을 활용해 네트워크 장비 장애시 자동 백업 시스템 구축</a:t>
              </a:r>
              <a:endParaRPr lang="en-US"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ct val="25000"/>
                <a:buFont typeface="Calibri"/>
                <a:buChar char="●"/>
                <a:defRPr/>
              </a:pP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솔루션 5 </a:t>
              </a:r>
              <a:endParaRPr lang="en-US"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관리자</a:t>
              </a:r>
              <a:r>
                <a:rPr lang="en-US" sz="2000" b="1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의</a:t>
              </a:r>
              <a:r>
                <a:rPr lang="en-US" sz="2000" b="1" i="0" u="none" strike="noStrike" cap="none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 SSH를 통</a:t>
              </a:r>
              <a:r>
                <a:rPr lang="en-US" sz="2000" b="1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한 접근 후 장비 관리</a:t>
              </a:r>
              <a:endParaRPr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7"/>
            <p:cNvSpPr txBox="1"/>
            <p:nvPr/>
          </p:nvSpPr>
          <p:spPr>
            <a:xfrm>
              <a:off x="-415965" y="-47623"/>
              <a:ext cx="8964900" cy="923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sz="35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백업/관리 솔루션</a:t>
              </a: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2380f904ef5_2_189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380f904ef5_2_189"/>
          <p:cNvSpPr/>
          <p:nvPr/>
        </p:nvSpPr>
        <p:spPr>
          <a:xfrm>
            <a:off x="12791500" y="2915675"/>
            <a:ext cx="5121755" cy="6697422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2380f904ef5_2_189"/>
          <p:cNvSpPr/>
          <p:nvPr/>
        </p:nvSpPr>
        <p:spPr>
          <a:xfrm>
            <a:off x="1219250" y="657200"/>
            <a:ext cx="15793078" cy="1905678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2380f904ef5_2_189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380f904ef5_2_189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380f904ef5_2_189"/>
          <p:cNvSpPr txBox="1"/>
          <p:nvPr/>
        </p:nvSpPr>
        <p:spPr>
          <a:xfrm>
            <a:off x="3501900" y="917325"/>
            <a:ext cx="11284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2380f904ef5_2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" y="2900750"/>
            <a:ext cx="11910298" cy="5862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g2380f904ef5_2_189"/>
          <p:cNvGrpSpPr/>
          <p:nvPr/>
        </p:nvGrpSpPr>
        <p:grpSpPr>
          <a:xfrm>
            <a:off x="12777650" y="3058738"/>
            <a:ext cx="5149461" cy="6418483"/>
            <a:chOff x="-9" y="-9078"/>
            <a:chExt cx="9285000" cy="1566095"/>
          </a:xfrm>
        </p:grpSpPr>
        <p:sp>
          <p:nvSpPr>
            <p:cNvPr id="555" name="Google Shape;555;g2380f904ef5_2_189"/>
            <p:cNvSpPr txBox="1"/>
            <p:nvPr/>
          </p:nvSpPr>
          <p:spPr>
            <a:xfrm>
              <a:off x="-9" y="151816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SSH 를 통해 접근 및 관리 가능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g2380f904ef5_2_189"/>
            <p:cNvSpPr txBox="1"/>
            <p:nvPr/>
          </p:nvSpPr>
          <p:spPr>
            <a:xfrm>
              <a:off x="160024" y="-9078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백업/관리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25dcf4ce0a0_0_79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25dcf4ce0a0_0_79"/>
          <p:cNvSpPr/>
          <p:nvPr/>
        </p:nvSpPr>
        <p:spPr>
          <a:xfrm>
            <a:off x="1219250" y="657200"/>
            <a:ext cx="15793078" cy="1905678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25dcf4ce0a0_0_79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25dcf4ce0a0_0_79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25dcf4ce0a0_0_79"/>
          <p:cNvSpPr txBox="1"/>
          <p:nvPr/>
        </p:nvSpPr>
        <p:spPr>
          <a:xfrm>
            <a:off x="3501900" y="917325"/>
            <a:ext cx="11284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25dcf4ce0a0_0_79"/>
          <p:cNvSpPr/>
          <p:nvPr/>
        </p:nvSpPr>
        <p:spPr>
          <a:xfrm>
            <a:off x="12791500" y="2915675"/>
            <a:ext cx="5121755" cy="6697422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g25dcf4ce0a0_0_79"/>
          <p:cNvGrpSpPr/>
          <p:nvPr/>
        </p:nvGrpSpPr>
        <p:grpSpPr>
          <a:xfrm>
            <a:off x="12777650" y="3058738"/>
            <a:ext cx="5149461" cy="6418483"/>
            <a:chOff x="-9" y="-9078"/>
            <a:chExt cx="9285000" cy="1566095"/>
          </a:xfrm>
        </p:grpSpPr>
        <p:sp>
          <p:nvSpPr>
            <p:cNvPr id="568" name="Google Shape;568;g25dcf4ce0a0_0_79"/>
            <p:cNvSpPr txBox="1"/>
            <p:nvPr/>
          </p:nvSpPr>
          <p:spPr>
            <a:xfrm>
              <a:off x="-9" y="151816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SSH 를 통해 접근 및 관리 가능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9" name="Google Shape;569;g25dcf4ce0a0_0_79"/>
            <p:cNvSpPr txBox="1"/>
            <p:nvPr/>
          </p:nvSpPr>
          <p:spPr>
            <a:xfrm>
              <a:off x="160024" y="-9078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백업/관리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0" name="Google Shape;570;g25dcf4ce0a0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" y="2915675"/>
            <a:ext cx="11669699" cy="5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28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8"/>
          <p:cNvSpPr/>
          <p:nvPr/>
        </p:nvSpPr>
        <p:spPr>
          <a:xfrm>
            <a:off x="1219250" y="657200"/>
            <a:ext cx="15793078" cy="1905678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8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8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8"/>
          <p:cNvSpPr txBox="1"/>
          <p:nvPr/>
        </p:nvSpPr>
        <p:spPr>
          <a:xfrm>
            <a:off x="3501900" y="917325"/>
            <a:ext cx="11284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" y="2915675"/>
            <a:ext cx="12191376" cy="669742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8"/>
          <p:cNvSpPr/>
          <p:nvPr/>
        </p:nvSpPr>
        <p:spPr>
          <a:xfrm>
            <a:off x="12791500" y="2915675"/>
            <a:ext cx="5121755" cy="6697422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" name="Google Shape;582;p28"/>
          <p:cNvGrpSpPr/>
          <p:nvPr/>
        </p:nvGrpSpPr>
        <p:grpSpPr>
          <a:xfrm>
            <a:off x="12777650" y="3058738"/>
            <a:ext cx="5149461" cy="6418483"/>
            <a:chOff x="-9" y="-9078"/>
            <a:chExt cx="9285000" cy="1566095"/>
          </a:xfrm>
        </p:grpSpPr>
        <p:sp>
          <p:nvSpPr>
            <p:cNvPr id="583" name="Google Shape;583;p28"/>
            <p:cNvSpPr txBox="1"/>
            <p:nvPr/>
          </p:nvSpPr>
          <p:spPr>
            <a:xfrm>
              <a:off x="-9" y="151816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SSH 를 통해 접근 및 관리 가능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FTP 상태파일 전송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4" name="Google Shape;584;p28"/>
            <p:cNvSpPr txBox="1"/>
            <p:nvPr/>
          </p:nvSpPr>
          <p:spPr>
            <a:xfrm>
              <a:off x="160024" y="-9078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백업/관리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g2380f904ef5_2_202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2380f904ef5_2_202"/>
          <p:cNvSpPr/>
          <p:nvPr/>
        </p:nvSpPr>
        <p:spPr>
          <a:xfrm>
            <a:off x="1219250" y="657200"/>
            <a:ext cx="15793078" cy="1905678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380f904ef5_2_202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2380f904ef5_2_202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2380f904ef5_2_202"/>
          <p:cNvSpPr txBox="1"/>
          <p:nvPr/>
        </p:nvSpPr>
        <p:spPr>
          <a:xfrm>
            <a:off x="3501900" y="917325"/>
            <a:ext cx="11284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g2380f904ef5_2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" y="2915675"/>
            <a:ext cx="12080751" cy="669742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380f904ef5_2_202"/>
          <p:cNvSpPr/>
          <p:nvPr/>
        </p:nvSpPr>
        <p:spPr>
          <a:xfrm>
            <a:off x="12791500" y="2915675"/>
            <a:ext cx="5121755" cy="6697422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6" name="Google Shape;596;g2380f904ef5_2_202"/>
          <p:cNvGrpSpPr/>
          <p:nvPr/>
        </p:nvGrpSpPr>
        <p:grpSpPr>
          <a:xfrm>
            <a:off x="12777650" y="3058738"/>
            <a:ext cx="5149461" cy="6418483"/>
            <a:chOff x="-9" y="-9078"/>
            <a:chExt cx="9285000" cy="1566095"/>
          </a:xfrm>
        </p:grpSpPr>
        <p:sp>
          <p:nvSpPr>
            <p:cNvPr id="597" name="Google Shape;597;g2380f904ef5_2_202"/>
            <p:cNvSpPr txBox="1"/>
            <p:nvPr/>
          </p:nvSpPr>
          <p:spPr>
            <a:xfrm>
              <a:off x="-9" y="151816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SSH 를 통해 접근 및 관리 가능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8" name="Google Shape;598;g2380f904ef5_2_202"/>
            <p:cNvSpPr txBox="1"/>
            <p:nvPr/>
          </p:nvSpPr>
          <p:spPr>
            <a:xfrm>
              <a:off x="160024" y="-9078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백업/관리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2380f904ef5_2_216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2380f904ef5_2_216"/>
          <p:cNvSpPr/>
          <p:nvPr/>
        </p:nvSpPr>
        <p:spPr>
          <a:xfrm>
            <a:off x="1219250" y="657200"/>
            <a:ext cx="15793078" cy="1905678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2380f904ef5_2_216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2380f904ef5_2_216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2380f904ef5_2_216"/>
          <p:cNvSpPr txBox="1"/>
          <p:nvPr/>
        </p:nvSpPr>
        <p:spPr>
          <a:xfrm>
            <a:off x="3501900" y="917325"/>
            <a:ext cx="11284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g2380f904ef5_2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25" y="3024550"/>
            <a:ext cx="11934825" cy="66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2380f904ef5_2_216"/>
          <p:cNvSpPr/>
          <p:nvPr/>
        </p:nvSpPr>
        <p:spPr>
          <a:xfrm>
            <a:off x="12791500" y="2915675"/>
            <a:ext cx="5121755" cy="6697422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g2380f904ef5_2_216"/>
          <p:cNvGrpSpPr/>
          <p:nvPr/>
        </p:nvGrpSpPr>
        <p:grpSpPr>
          <a:xfrm>
            <a:off x="12777650" y="3058738"/>
            <a:ext cx="5149461" cy="6418483"/>
            <a:chOff x="-9" y="-9078"/>
            <a:chExt cx="9285000" cy="1566095"/>
          </a:xfrm>
        </p:grpSpPr>
        <p:sp>
          <p:nvSpPr>
            <p:cNvPr id="611" name="Google Shape;611;g2380f904ef5_2_216"/>
            <p:cNvSpPr txBox="1"/>
            <p:nvPr/>
          </p:nvSpPr>
          <p:spPr>
            <a:xfrm>
              <a:off x="-9" y="151816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SSH 를 통해 접근 및 관리 가능</a:t>
              </a:r>
              <a:endParaRPr sz="2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SSH 를 통해 접근 및 관리 가능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</a:t>
              </a:r>
              <a:endParaRPr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-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000"/>
                <a:buFont typeface="Calibri"/>
                <a:buChar char="-"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g2380f904ef5_2_216"/>
            <p:cNvSpPr txBox="1"/>
            <p:nvPr/>
          </p:nvSpPr>
          <p:spPr>
            <a:xfrm>
              <a:off x="160024" y="-9078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백업/관리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29"/>
          <p:cNvPicPr/>
          <p:nvPr/>
        </p:nvPicPr>
        <p:blipFill rotWithShape="1">
          <a:blip r:embed="rId3">
            <a:alphaModFix/>
          </a:blip>
          <a:srcRect t="13500" r="1450" b="31060"/>
          <a:stretch>
            <a:fillRect/>
          </a:stretch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29"/>
          <p:cNvSpPr/>
          <p:nvPr/>
        </p:nvSpPr>
        <p:spPr>
          <a:xfrm>
            <a:off x="1219250" y="657200"/>
            <a:ext cx="15793078" cy="1905678"/>
          </a:xfrm>
          <a:custGeom>
            <a:avLst/>
            <a:gd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9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9"/>
          <p:cNvSpPr txBox="1"/>
          <p:nvPr/>
        </p:nvSpPr>
        <p:spPr>
          <a:xfrm>
            <a:off x="3473550" y="917338"/>
            <a:ext cx="11340900" cy="1385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적용(지사)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2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149950" y="2855350"/>
            <a:ext cx="10601325" cy="72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9"/>
          <p:cNvSpPr/>
          <p:nvPr/>
        </p:nvSpPr>
        <p:spPr>
          <a:xfrm>
            <a:off x="12791500" y="2915675"/>
            <a:ext cx="5121755" cy="6697422"/>
          </a:xfrm>
          <a:custGeom>
            <a:avLst/>
            <a:gd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p29"/>
          <p:cNvGrpSpPr/>
          <p:nvPr/>
        </p:nvGrpSpPr>
        <p:grpSpPr>
          <a:xfrm rot="0">
            <a:off x="12777650" y="3058738"/>
            <a:ext cx="5149461" cy="6418483"/>
            <a:chOff x="-9" y="-9078"/>
            <a:chExt cx="9285000" cy="1566095"/>
          </a:xfrm>
        </p:grpSpPr>
        <p:sp>
          <p:nvSpPr>
            <p:cNvPr id="625" name="Google Shape;625;p29"/>
            <p:cNvSpPr txBox="1"/>
            <p:nvPr/>
          </p:nvSpPr>
          <p:spPr>
            <a:xfrm>
              <a:off x="-9" y="151816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lang="en-US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Calibri"/>
                <a:buChar char="-"/>
                <a:defRPr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Char char="-"/>
                <a:defRPr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lang="en-US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Char char="-"/>
                <a:defRPr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SSH 를 통해 접근 및 관리 가능</a:t>
              </a:r>
              <a:endPara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lang="en-US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Calibri"/>
                <a:buChar char="-"/>
                <a:defRPr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Char char="-"/>
                <a:defRPr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Char char="-"/>
                <a:defRPr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</a:t>
              </a:r>
              <a:r>
                <a:rPr lang="en-US" altLang="ko-KR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20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개</a:t>
              </a:r>
              <a:endParaRPr lang="en-US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25000"/>
                <a:buFont typeface="Calibri"/>
                <a:buChar char="-"/>
                <a:defRPr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SNMP 모니터링</a:t>
              </a:r>
              <a:endParaRPr lang="en-US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Char char="-"/>
                <a:defRPr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FTP 상태파일 전송</a:t>
              </a:r>
              <a:endPara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Char char="-"/>
                <a:defRPr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 를 통해 접근 및 관리 가능</a:t>
              </a:r>
              <a:endPara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rgbClr val="40404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26" name="Google Shape;626;p29"/>
            <p:cNvSpPr txBox="1"/>
            <p:nvPr/>
          </p:nvSpPr>
          <p:spPr>
            <a:xfrm>
              <a:off x="160024" y="-9078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백업/관리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g25dab3ce8f0_2_13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5dab3ce8f0_2_13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25dab3ce8f0_2_13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5dab3ce8f0_2_13"/>
          <p:cNvSpPr/>
          <p:nvPr/>
        </p:nvSpPr>
        <p:spPr>
          <a:xfrm>
            <a:off x="1219250" y="657200"/>
            <a:ext cx="15793078" cy="1884813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5dab3ce8f0_2_13"/>
          <p:cNvSpPr txBox="1"/>
          <p:nvPr/>
        </p:nvSpPr>
        <p:spPr>
          <a:xfrm>
            <a:off x="3314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솔루션1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25dab3ce8f0_2_13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25dab3ce8f0_2_13"/>
          <p:cNvSpPr txBox="1"/>
          <p:nvPr/>
        </p:nvSpPr>
        <p:spPr>
          <a:xfrm>
            <a:off x="1219251" y="2947498"/>
            <a:ext cx="151755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1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-"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SNMP기술을 활용해 관리자의 네트워크 장비 상대에 대한 상태 모니터링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g25dab3ce8f0_2_13"/>
          <p:cNvSpPr txBox="1"/>
          <p:nvPr/>
        </p:nvSpPr>
        <p:spPr>
          <a:xfrm>
            <a:off x="1428750" y="7103400"/>
            <a:ext cx="154305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네트워크 관리자가 네트워크 장비에 대한 모니터링 시 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Snmp-Reuest를 장비에 보내면 장비는 해당 번호에 해당하는 정보를 응답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g25dab3ce8f0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000" y="4265575"/>
            <a:ext cx="9351992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g25dab3ce8f0_2_28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25dab3ce8f0_2_28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25dab3ce8f0_2_28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25dab3ce8f0_2_28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25dab3ce8f0_2_28"/>
          <p:cNvSpPr txBox="1"/>
          <p:nvPr/>
        </p:nvSpPr>
        <p:spPr>
          <a:xfrm>
            <a:off x="3314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g25dab3ce8f0_2_28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g25dab3ce8f0_2_28"/>
          <p:cNvSpPr txBox="1"/>
          <p:nvPr/>
        </p:nvSpPr>
        <p:spPr>
          <a:xfrm>
            <a:off x="1219251" y="2947498"/>
            <a:ext cx="151755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SNMP기술을 활용해 네트워크 장비 부하시 알림기능</a:t>
            </a: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25dab3ce8f0_2_28"/>
          <p:cNvSpPr txBox="1"/>
          <p:nvPr/>
        </p:nvSpPr>
        <p:spPr>
          <a:xfrm>
            <a:off x="8694975" y="4344200"/>
            <a:ext cx="83172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-"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네트워크 장비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에 설정된 EEM을 통해서 네트워크 장비의 CPU가 측정 임계치를 넘어갈 경우 사용자가 설정한 내용을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네트워크 관리자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에게 전송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Calibri"/>
              <a:buChar char="-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해당 테스트 시나리오는 CPU 5%일 경우   네크워크 장비 명과 현재 CPU정보를 전송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endParaRPr sz="28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2" name="Google Shape;652;g25dab3ce8f0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9675" y="4229050"/>
            <a:ext cx="6695399" cy="50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t="13500" r="1450" b="3105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/>
        </p:nvSpPr>
        <p:spPr>
          <a:xfrm rot="-8704703">
            <a:off x="-1410407" y="8556115"/>
            <a:ext cx="4876938" cy="1729096"/>
          </a:xfrm>
          <a:custGeom>
            <a:avLst/>
            <a:gdLst/>
            <a:ahLst/>
            <a:cxnLst/>
            <a:rect l="l" t="t" r="r" b="b"/>
            <a:pathLst>
              <a:path w="4876557" h="1728961" extrusionOk="0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219250" y="657200"/>
            <a:ext cx="8693208" cy="1906199"/>
          </a:xfrm>
          <a:custGeom>
            <a:avLst/>
            <a:gdLst/>
            <a:ahLst/>
            <a:cxnLst/>
            <a:rect l="l" t="t" r="r" b="b"/>
            <a:pathLst>
              <a:path w="3286657" h="695693" extrusionOk="0">
                <a:moveTo>
                  <a:pt x="0" y="0"/>
                </a:moveTo>
                <a:lnTo>
                  <a:pt x="3286657" y="0"/>
                </a:lnTo>
                <a:lnTo>
                  <a:pt x="3286657" y="695693"/>
                </a:lnTo>
                <a:lnTo>
                  <a:pt x="0" y="69569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221800" y="2915200"/>
            <a:ext cx="8693208" cy="5785244"/>
          </a:xfrm>
          <a:custGeom>
            <a:avLst/>
            <a:gdLst/>
            <a:ahLst/>
            <a:cxnLst/>
            <a:rect l="l" t="t" r="r" b="b"/>
            <a:pathLst>
              <a:path w="3286657" h="2111403" extrusionOk="0">
                <a:moveTo>
                  <a:pt x="0" y="0"/>
                </a:moveTo>
                <a:lnTo>
                  <a:pt x="3286657" y="0"/>
                </a:lnTo>
                <a:lnTo>
                  <a:pt x="3286657" y="2111403"/>
                </a:lnTo>
                <a:lnTo>
                  <a:pt x="0" y="21114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10261150" y="657200"/>
            <a:ext cx="6747800" cy="8042251"/>
          </a:xfrm>
          <a:custGeom>
            <a:avLst/>
            <a:gdLst/>
            <a:ahLst/>
            <a:cxnLst/>
            <a:rect l="l" t="t" r="r" b="b"/>
            <a:pathLst>
              <a:path w="2585364" h="2935128" extrusionOk="0">
                <a:moveTo>
                  <a:pt x="0" y="0"/>
                </a:moveTo>
                <a:lnTo>
                  <a:pt x="2585364" y="0"/>
                </a:lnTo>
                <a:lnTo>
                  <a:pt x="2585364" y="2935128"/>
                </a:lnTo>
                <a:lnTo>
                  <a:pt x="0" y="293512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2340468" y="917606"/>
            <a:ext cx="704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   제안요청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1885659" y="3757847"/>
            <a:ext cx="704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 rot="1732416">
            <a:off x="15166288" y="-146631"/>
            <a:ext cx="4872730" cy="1727604"/>
          </a:xfrm>
          <a:custGeom>
            <a:avLst/>
            <a:gdLst/>
            <a:ahLst/>
            <a:cxnLst/>
            <a:rect l="l" t="t" r="r" b="b"/>
            <a:pathLst>
              <a:path w="4876557" h="1728961" extrusionOk="0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490100" y="3013825"/>
            <a:ext cx="8299500" cy="55770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sz="3000" b="0" i="0" u="none" strike="noStrike" cap="none">
                <a:solidFill>
                  <a:srgbClr val="1C45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45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</a:t>
            </a:r>
            <a:r>
              <a:rPr lang="en-US" sz="4500" b="1" i="0" u="none" strike="noStrike" cap="none">
                <a:solidFill>
                  <a:srgbClr val="1C45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4500" b="1" i="0" u="none" strike="noStrike" cap="none">
              <a:solidFill>
                <a:srgbClr val="1C45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55000" marR="0" lvl="0" indent="-555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지사와 본사의 </a:t>
            </a:r>
            <a:r>
              <a:rPr lang="en-U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안전한 통신</a:t>
            </a: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및 정보 공유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5000" marR="0" lvl="0" indent="-555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시스템 </a:t>
            </a:r>
            <a:r>
              <a:rPr lang="en-U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장애복구</a:t>
            </a: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비상대책 마련을 통한 </a:t>
            </a:r>
            <a:r>
              <a:rPr lang="en-U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지속적 서비스</a:t>
            </a: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제공 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5000" marR="0" lvl="0" indent="-555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en-U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정보보안</a:t>
            </a: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및 외부로부터 안정성 확보 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5000" marR="0" lvl="0" indent="-555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개인정보 및 중요 정보의 </a:t>
            </a:r>
            <a:r>
              <a:rPr lang="en-U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보관 및 관리</a:t>
            </a: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방안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55000" marR="0" lvl="0" indent="-5550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lang="en-U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편리성 및 홍보 목적의 </a:t>
            </a:r>
            <a:r>
              <a:rPr lang="en-US" sz="3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웹서버 구축</a:t>
            </a:r>
            <a:r>
              <a:rPr lang="en-US"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요청</a:t>
            </a: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99387" y="3509525"/>
            <a:ext cx="5210550" cy="50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82611" y="778800"/>
            <a:ext cx="6304900" cy="16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25dab3ce8f0_2_43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5dab3ce8f0_2_43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25dab3ce8f0_2_43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25dab3ce8f0_2_43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25dab3ce8f0_2_43"/>
          <p:cNvSpPr txBox="1"/>
          <p:nvPr/>
        </p:nvSpPr>
        <p:spPr>
          <a:xfrm>
            <a:off x="3314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g25dab3ce8f0_2_43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g25dab3ce8f0_2_43"/>
          <p:cNvSpPr txBox="1"/>
          <p:nvPr/>
        </p:nvSpPr>
        <p:spPr>
          <a:xfrm>
            <a:off x="1387649" y="4036701"/>
            <a:ext cx="1532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설정한 네트워크 장비에서 주기적으로 현재 기기가 가지고있는 Running-config 파일을 FTP Server로 전송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25dab3ce8f0_2_43"/>
          <p:cNvSpPr txBox="1"/>
          <p:nvPr/>
        </p:nvSpPr>
        <p:spPr>
          <a:xfrm>
            <a:off x="1219251" y="2947498"/>
            <a:ext cx="15175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 </a:t>
            </a:r>
            <a:r>
              <a:rPr lang="en-US" sz="2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8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EEM기술을 활용해 네트워크 장비 시스템 정보를 주기적으로 백업</a:t>
            </a:r>
            <a:endParaRPr sz="2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g25dab3ce8f0_2_43"/>
          <p:cNvSpPr txBox="1"/>
          <p:nvPr/>
        </p:nvSpPr>
        <p:spPr>
          <a:xfrm>
            <a:off x="8401750" y="7160950"/>
            <a:ext cx="8608500" cy="20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사전에 정의된 FTP(Router Config)저장 폴더에서, 각 파일들이 정상적으로 저장되어 있는 것을 확인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이를 통해, 네트워크 장비별 Running-config 파일의 정상 백업을 확인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g25dab3ce8f0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650" y="7297000"/>
            <a:ext cx="7115174" cy="7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5dab3ce8f0_2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063" y="4758600"/>
            <a:ext cx="14348146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5dab3ce8f0_2_58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5dab3ce8f0_2_58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25dab3ce8f0_2_58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25dab3ce8f0_2_58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25dab3ce8f0_2_58"/>
          <p:cNvSpPr txBox="1"/>
          <p:nvPr/>
        </p:nvSpPr>
        <p:spPr>
          <a:xfrm>
            <a:off x="3314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25dab3ce8f0_2_58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g25dab3ce8f0_2_58"/>
          <p:cNvSpPr txBox="1"/>
          <p:nvPr/>
        </p:nvSpPr>
        <p:spPr>
          <a:xfrm>
            <a:off x="1311449" y="4036701"/>
            <a:ext cx="1532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설정한 네트워크 장비에서 장애발생시 현재 기기가 가지고있는 Running-config 파일을 FTP Server로 전송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25dab3ce8f0_2_58"/>
          <p:cNvSpPr txBox="1"/>
          <p:nvPr/>
        </p:nvSpPr>
        <p:spPr>
          <a:xfrm>
            <a:off x="1219251" y="2995985"/>
            <a:ext cx="15175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</a:t>
            </a:r>
            <a:r>
              <a:rPr lang="en-US" sz="2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8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8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EEM기술을 활용해 네트워크 장비 장애시 자동 백업 시스템 구축</a:t>
            </a:r>
            <a:endParaRPr sz="2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g25dab3ce8f0_2_58"/>
          <p:cNvSpPr txBox="1"/>
          <p:nvPr/>
        </p:nvSpPr>
        <p:spPr>
          <a:xfrm>
            <a:off x="2088425" y="7412875"/>
            <a:ext cx="144066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사전에 정의된 FTP(Router Config)저장 폴더에서, 각 파일들이 정상 저장 확인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이를 통해, 네트워크 장비별 Running-config 파일의 정상 백업을 확인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Google Shape;681;g25dab3ce8f0_2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437" y="4614850"/>
            <a:ext cx="13210796" cy="19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5dab3ce8f0_2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8429" y="6661050"/>
            <a:ext cx="6877891" cy="5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g25dab3ce8f0_2_73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25dab3ce8f0_2_73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25dab3ce8f0_2_73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25dab3ce8f0_2_73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25dab3ce8f0_2_73"/>
          <p:cNvSpPr txBox="1"/>
          <p:nvPr/>
        </p:nvSpPr>
        <p:spPr>
          <a:xfrm>
            <a:off x="3314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g25dab3ce8f0_2_73"/>
          <p:cNvSpPr/>
          <p:nvPr/>
        </p:nvSpPr>
        <p:spPr>
          <a:xfrm>
            <a:off x="1248463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g25dab3ce8f0_2_73"/>
          <p:cNvSpPr txBox="1"/>
          <p:nvPr/>
        </p:nvSpPr>
        <p:spPr>
          <a:xfrm>
            <a:off x="1219251" y="2947498"/>
            <a:ext cx="15175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 </a:t>
            </a:r>
            <a:r>
              <a:rPr lang="en-US" sz="2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en-US" sz="2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Calibri"/>
              <a:buChar char="-"/>
            </a:pPr>
            <a:r>
              <a:rPr lang="en-US" sz="28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관리자의 SSH를 통한 접근 후 장비 관리</a:t>
            </a:r>
            <a:r>
              <a:rPr lang="en-US" sz="20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g25dab3ce8f0_2_73"/>
          <p:cNvSpPr txBox="1"/>
          <p:nvPr/>
        </p:nvSpPr>
        <p:spPr>
          <a:xfrm>
            <a:off x="9909175" y="5346400"/>
            <a:ext cx="67641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관리자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SSH를 통해 네트워크 장비에 접근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네트워크 장비관리 가능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g25dab3ce8f0_2_73"/>
          <p:cNvPicPr preferRelativeResize="0"/>
          <p:nvPr/>
        </p:nvPicPr>
        <p:blipFill rotWithShape="1">
          <a:blip r:embed="rId4">
            <a:alphaModFix/>
          </a:blip>
          <a:srcRect r="29913"/>
          <a:stretch/>
        </p:blipFill>
        <p:spPr>
          <a:xfrm>
            <a:off x="1436575" y="3976750"/>
            <a:ext cx="7909900" cy="48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34"/>
          <p:cNvPicPr preferRelativeResize="0"/>
          <p:nvPr/>
        </p:nvPicPr>
        <p:blipFill rotWithShape="1">
          <a:blip r:embed="rId3">
            <a:alphaModFix/>
          </a:blip>
          <a:srcRect t="13499" r="1448" b="31060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4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4"/>
          <p:cNvSpPr txBox="1"/>
          <p:nvPr/>
        </p:nvSpPr>
        <p:spPr>
          <a:xfrm>
            <a:off x="1768804" y="946015"/>
            <a:ext cx="1475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99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기대효과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4"/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4"/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5" name="Google Shape;705;p34"/>
          <p:cNvGraphicFramePr/>
          <p:nvPr/>
        </p:nvGraphicFramePr>
        <p:xfrm>
          <a:off x="1219238" y="290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{A2F5BDDC-C64E-4476-B968-BF4FEC7029F4}</a:tableStyleId>
              </a:tblPr>
              <a:tblGrid>
                <a:gridCol w="408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5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항목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기대효과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백업/관리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93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Calibri"/>
                        <a:buChar char="-"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주기적/이슈 발생시 백업으로 원활한 대응 </a:t>
                      </a:r>
                      <a:endParaRPr sz="26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93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Calibri"/>
                        <a:buChar char="-"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SNMP 프로토콜을 통해 네트워크 장비 상태 모니터링 </a:t>
                      </a:r>
                      <a:endParaRPr sz="26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93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Calibri"/>
                        <a:buChar char="-"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SSH접속을 통한 장비 및 서버 관리 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35"/>
          <p:cNvPicPr preferRelativeResize="0"/>
          <p:nvPr/>
        </p:nvPicPr>
        <p:blipFill rotWithShape="1">
          <a:blip r:embed="rId3">
            <a:alphaModFix/>
          </a:blip>
          <a:srcRect t="13500" r="1450" b="31057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5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5"/>
          <p:cNvSpPr/>
          <p:nvPr/>
        </p:nvSpPr>
        <p:spPr>
          <a:xfrm>
            <a:off x="9625950" y="2915200"/>
            <a:ext cx="7432533" cy="6865778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5"/>
          <p:cNvSpPr/>
          <p:nvPr/>
        </p:nvSpPr>
        <p:spPr>
          <a:xfrm>
            <a:off x="1219250" y="2916475"/>
            <a:ext cx="8042049" cy="6718466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5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5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5"/>
          <p:cNvSpPr txBox="1"/>
          <p:nvPr/>
        </p:nvSpPr>
        <p:spPr>
          <a:xfrm>
            <a:off x="3343782" y="915172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요구사항 &amp; 솔루션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7" name="Google Shape;717;p35"/>
          <p:cNvGrpSpPr/>
          <p:nvPr/>
        </p:nvGrpSpPr>
        <p:grpSpPr>
          <a:xfrm>
            <a:off x="1606875" y="3235004"/>
            <a:ext cx="7159573" cy="5066997"/>
            <a:chOff x="-10" y="-115155"/>
            <a:chExt cx="8964909" cy="1100296"/>
          </a:xfrm>
        </p:grpSpPr>
        <p:sp>
          <p:nvSpPr>
            <p:cNvPr id="718" name="Google Shape;718;p35"/>
            <p:cNvSpPr txBox="1"/>
            <p:nvPr/>
          </p:nvSpPr>
          <p:spPr>
            <a:xfrm>
              <a:off x="-10" y="242341"/>
              <a:ext cx="8964900" cy="7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74977" marR="0" lvl="1" indent="-22485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50"/>
                <a:buFont typeface="Calibri"/>
                <a:buChar char="•"/>
              </a:pPr>
              <a:r>
                <a:rPr lang="en-US" sz="2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1 </a:t>
              </a:r>
              <a:endParaRPr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외부/내부 네트워크 분리</a:t>
              </a:r>
              <a:endParaRPr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474977" marR="0" lvl="1" indent="-22485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50"/>
                <a:buFont typeface="Calibri"/>
                <a:buChar char="•"/>
              </a:pPr>
              <a:r>
                <a:rPr lang="en-US" sz="2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2 </a:t>
              </a:r>
              <a:endParaRPr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허용되지 않은 ip,포트에대한 접근제어</a:t>
              </a:r>
              <a:endParaRPr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474977" marR="0" lvl="1" indent="-22485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50"/>
                <a:buFont typeface="Calibri"/>
                <a:buChar char="•"/>
              </a:pPr>
              <a:r>
                <a:rPr lang="en-US" sz="2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3 </a:t>
              </a:r>
              <a:endParaRPr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본사/지사간 안전한 통신</a:t>
              </a:r>
              <a:endParaRPr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5"/>
            <p:cNvSpPr txBox="1"/>
            <p:nvPr/>
          </p:nvSpPr>
          <p:spPr>
            <a:xfrm>
              <a:off x="-1" y="-115155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보안 요구사항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0" name="Google Shape;720;p35"/>
          <p:cNvSpPr txBox="1"/>
          <p:nvPr/>
        </p:nvSpPr>
        <p:spPr>
          <a:xfrm>
            <a:off x="9578625" y="3721352"/>
            <a:ext cx="7433700" cy="5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솔루션 1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NAT,ACL로 사설ip와 공인ip로 나눠 내부 네트워크와 외부 네트워크 분리 및 접근 제어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솔루션 2 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특정 ip,포트에 대한 ACL 정책 설정으로 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권한을 받지 않은</a:t>
            </a: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사용자에 대한 접근 제어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솔루션 2-1 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네트워크 장비에 관리자만 SSH를 통해 접근 가능하도록 ACL 및 ssh 설정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솔루션 2-2 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외부에서 내부 특정 서버로의 접근 제어가 가능하도록 ACL 정책 설정 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솔루션 3 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VPN 기술을 통해 본사,지사간 통신 암호화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5"/>
          <p:cNvSpPr txBox="1"/>
          <p:nvPr/>
        </p:nvSpPr>
        <p:spPr>
          <a:xfrm>
            <a:off x="9741224" y="3182550"/>
            <a:ext cx="7433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</a:t>
            </a:r>
            <a:endParaRPr sz="35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g2380f904ef5_2_290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-12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2380f904ef5_2_290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2380f904ef5_2_290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2380f904ef5_2_290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2380f904ef5_2_290"/>
          <p:cNvSpPr txBox="1"/>
          <p:nvPr/>
        </p:nvSpPr>
        <p:spPr>
          <a:xfrm>
            <a:off x="3315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</a:t>
            </a:r>
            <a:endParaRPr sz="7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2380f904ef5_2_290"/>
          <p:cNvSpPr txBox="1"/>
          <p:nvPr/>
        </p:nvSpPr>
        <p:spPr>
          <a:xfrm>
            <a:off x="912675" y="4426143"/>
            <a:ext cx="735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7" marR="0" lvl="1" indent="-189925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2380f904ef5_2_290"/>
          <p:cNvSpPr/>
          <p:nvPr/>
        </p:nvSpPr>
        <p:spPr>
          <a:xfrm>
            <a:off x="12415912" y="2984300"/>
            <a:ext cx="5419807" cy="6655333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g2380f904ef5_2_290"/>
          <p:cNvGrpSpPr/>
          <p:nvPr/>
        </p:nvGrpSpPr>
        <p:grpSpPr>
          <a:xfrm>
            <a:off x="12551100" y="3361988"/>
            <a:ext cx="5149461" cy="6418483"/>
            <a:chOff x="-9284989" y="54184"/>
            <a:chExt cx="9285000" cy="1566095"/>
          </a:xfrm>
        </p:grpSpPr>
        <p:sp>
          <p:nvSpPr>
            <p:cNvPr id="734" name="Google Shape;734;g2380f904ef5_2_290"/>
            <p:cNvSpPr txBox="1"/>
            <p:nvPr/>
          </p:nvSpPr>
          <p:spPr>
            <a:xfrm>
              <a:off x="-9284989" y="215079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SSH에대한 ACL정책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200"/>
                <a:buFont typeface="Calibri"/>
                <a:buChar char="-"/>
              </a:pPr>
              <a:r>
                <a:rPr lang="en-US" sz="2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NAT</a:t>
              </a: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SSH에대한 ACL정책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VPN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SSH에대한 ACL정책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5" name="Google Shape;735;g2380f904ef5_2_290"/>
            <p:cNvSpPr txBox="1"/>
            <p:nvPr/>
          </p:nvSpPr>
          <p:spPr>
            <a:xfrm>
              <a:off x="-9124956" y="54184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보안</a:t>
              </a: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6" name="Google Shape;736;g2380f904ef5_2_290"/>
          <p:cNvPicPr preferRelativeResize="0"/>
          <p:nvPr/>
        </p:nvPicPr>
        <p:blipFill rotWithShape="1">
          <a:blip r:embed="rId4">
            <a:alphaModFix/>
          </a:blip>
          <a:srcRect r="40130" b="8282"/>
          <a:stretch/>
        </p:blipFill>
        <p:spPr>
          <a:xfrm>
            <a:off x="1568550" y="3029950"/>
            <a:ext cx="10125575" cy="65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36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-12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6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6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6"/>
          <p:cNvSpPr txBox="1"/>
          <p:nvPr/>
        </p:nvSpPr>
        <p:spPr>
          <a:xfrm>
            <a:off x="3315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</a:t>
            </a:r>
            <a:endParaRPr sz="7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36"/>
          <p:cNvSpPr txBox="1"/>
          <p:nvPr/>
        </p:nvSpPr>
        <p:spPr>
          <a:xfrm>
            <a:off x="912675" y="4426143"/>
            <a:ext cx="735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8" marR="0" lvl="1" indent="-189925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p36"/>
          <p:cNvPicPr preferRelativeResize="0"/>
          <p:nvPr/>
        </p:nvPicPr>
        <p:blipFill rotWithShape="1">
          <a:blip r:embed="rId4">
            <a:alphaModFix/>
          </a:blip>
          <a:srcRect r="34874" b="9918"/>
          <a:stretch/>
        </p:blipFill>
        <p:spPr>
          <a:xfrm>
            <a:off x="1219250" y="3038950"/>
            <a:ext cx="10644824" cy="64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6"/>
          <p:cNvSpPr/>
          <p:nvPr/>
        </p:nvSpPr>
        <p:spPr>
          <a:xfrm>
            <a:off x="12415912" y="2984300"/>
            <a:ext cx="5419807" cy="6655333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9" name="Google Shape;749;p36"/>
          <p:cNvGrpSpPr/>
          <p:nvPr/>
        </p:nvGrpSpPr>
        <p:grpSpPr>
          <a:xfrm>
            <a:off x="12551100" y="3361988"/>
            <a:ext cx="5149461" cy="6418483"/>
            <a:chOff x="-9284989" y="54184"/>
            <a:chExt cx="9285000" cy="1566095"/>
          </a:xfrm>
        </p:grpSpPr>
        <p:sp>
          <p:nvSpPr>
            <p:cNvPr id="750" name="Google Shape;750;p36"/>
            <p:cNvSpPr txBox="1"/>
            <p:nvPr/>
          </p:nvSpPr>
          <p:spPr>
            <a:xfrm>
              <a:off x="-9284989" y="215079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SSH에대한 ACL정책</a:t>
              </a: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SSH에대한 ACL정책</a:t>
              </a: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VPN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SSH에대한 ACL정책</a:t>
              </a: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1" name="Google Shape;751;p36"/>
            <p:cNvSpPr txBox="1"/>
            <p:nvPr/>
          </p:nvSpPr>
          <p:spPr>
            <a:xfrm>
              <a:off x="-9124956" y="54184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보안</a:t>
              </a: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g2380f904ef5_2_275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-12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2380f904ef5_2_275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2380f904ef5_2_275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2380f904ef5_2_275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2380f904ef5_2_275"/>
          <p:cNvSpPr txBox="1"/>
          <p:nvPr/>
        </p:nvSpPr>
        <p:spPr>
          <a:xfrm>
            <a:off x="3315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</a:t>
            </a:r>
            <a:endParaRPr sz="7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g2380f904ef5_2_275"/>
          <p:cNvSpPr txBox="1"/>
          <p:nvPr/>
        </p:nvSpPr>
        <p:spPr>
          <a:xfrm>
            <a:off x="912675" y="4426143"/>
            <a:ext cx="735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7" marR="0" lvl="1" indent="-189925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2" name="Google Shape;762;g2380f904ef5_2_275"/>
          <p:cNvPicPr preferRelativeResize="0"/>
          <p:nvPr/>
        </p:nvPicPr>
        <p:blipFill rotWithShape="1">
          <a:blip r:embed="rId4">
            <a:alphaModFix/>
          </a:blip>
          <a:srcRect r="7689"/>
          <a:stretch/>
        </p:blipFill>
        <p:spPr>
          <a:xfrm>
            <a:off x="1363525" y="3225275"/>
            <a:ext cx="10562849" cy="61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2380f904ef5_2_275"/>
          <p:cNvSpPr/>
          <p:nvPr/>
        </p:nvSpPr>
        <p:spPr>
          <a:xfrm>
            <a:off x="12415912" y="2984300"/>
            <a:ext cx="5419807" cy="6655333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4" name="Google Shape;764;g2380f904ef5_2_275"/>
          <p:cNvGrpSpPr/>
          <p:nvPr/>
        </p:nvGrpSpPr>
        <p:grpSpPr>
          <a:xfrm>
            <a:off x="12551100" y="3361988"/>
            <a:ext cx="5149461" cy="6418483"/>
            <a:chOff x="-9284989" y="54184"/>
            <a:chExt cx="9285000" cy="1566095"/>
          </a:xfrm>
        </p:grpSpPr>
        <p:sp>
          <p:nvSpPr>
            <p:cNvPr id="765" name="Google Shape;765;g2380f904ef5_2_275"/>
            <p:cNvSpPr txBox="1"/>
            <p:nvPr/>
          </p:nvSpPr>
          <p:spPr>
            <a:xfrm>
              <a:off x="-9284989" y="215079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SSH에대한 ACL정책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SSH에대한 ACL정책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200"/>
                <a:buFont typeface="Calibri"/>
                <a:buChar char="-"/>
              </a:pPr>
              <a:r>
                <a:rPr lang="en-US" sz="2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VPN</a:t>
              </a: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SSH에대한 ACL정책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6" name="Google Shape;766;g2380f904ef5_2_275"/>
            <p:cNvSpPr txBox="1"/>
            <p:nvPr/>
          </p:nvSpPr>
          <p:spPr>
            <a:xfrm>
              <a:off x="-9124956" y="54184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보안</a:t>
              </a: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37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7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37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37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7"/>
          <p:cNvSpPr txBox="1"/>
          <p:nvPr/>
        </p:nvSpPr>
        <p:spPr>
          <a:xfrm>
            <a:off x="2518799" y="946025"/>
            <a:ext cx="1325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적용(지사)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7"/>
          <p:cNvSpPr/>
          <p:nvPr/>
        </p:nvSpPr>
        <p:spPr>
          <a:xfrm>
            <a:off x="12415912" y="2984300"/>
            <a:ext cx="5419807" cy="6655333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7" name="Google Shape;777;p37"/>
          <p:cNvGrpSpPr/>
          <p:nvPr/>
        </p:nvGrpSpPr>
        <p:grpSpPr>
          <a:xfrm>
            <a:off x="12551100" y="3361988"/>
            <a:ext cx="5149461" cy="6418483"/>
            <a:chOff x="-9284989" y="54184"/>
            <a:chExt cx="9285000" cy="1566095"/>
          </a:xfrm>
        </p:grpSpPr>
        <p:sp>
          <p:nvSpPr>
            <p:cNvPr id="778" name="Google Shape;778;p37"/>
            <p:cNvSpPr txBox="1"/>
            <p:nvPr/>
          </p:nvSpPr>
          <p:spPr>
            <a:xfrm>
              <a:off x="-9284989" y="215079"/>
              <a:ext cx="92850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SSH에대한 ACL정책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4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200"/>
                <a:buFont typeface="Calibri"/>
                <a:buChar char="-"/>
              </a:pPr>
              <a:r>
                <a:rPr lang="en-US" sz="2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NAT</a:t>
              </a: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SSH에대한 ACL정책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VPN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</a:t>
              </a:r>
              <a:endPara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lvl="0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SSH에대한 ACL정책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9" name="Google Shape;779;p37"/>
            <p:cNvSpPr txBox="1"/>
            <p:nvPr/>
          </p:nvSpPr>
          <p:spPr>
            <a:xfrm>
              <a:off x="-9124956" y="54184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보안</a:t>
              </a: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 솔루션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80" name="Google Shape;7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50" y="2984300"/>
            <a:ext cx="9610725" cy="67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38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38"/>
          <p:cNvSpPr/>
          <p:nvPr/>
        </p:nvSpPr>
        <p:spPr>
          <a:xfrm>
            <a:off x="1218263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8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8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8"/>
          <p:cNvSpPr txBox="1"/>
          <p:nvPr/>
        </p:nvSpPr>
        <p:spPr>
          <a:xfrm>
            <a:off x="3314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솔루션1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1" name="Google Shape;791;p38"/>
          <p:cNvSpPr txBox="1"/>
          <p:nvPr/>
        </p:nvSpPr>
        <p:spPr>
          <a:xfrm>
            <a:off x="1454451" y="4025931"/>
            <a:ext cx="15320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 및 ACL을 활용하여 사설 IP와 공인 IP를 분리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하여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내부 네트워크와 외부 네트워크를 분리하고 접근을 제어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38"/>
          <p:cNvSpPr txBox="1"/>
          <p:nvPr/>
        </p:nvSpPr>
        <p:spPr>
          <a:xfrm>
            <a:off x="1219251" y="2875100"/>
            <a:ext cx="157911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솔루션 1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NAT,ACL로 사설ip </a:t>
            </a: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공인ip 네트워크 분리 및 접근 제어</a:t>
            </a:r>
            <a:endParaRPr sz="2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3" name="Google Shape;793;p38"/>
          <p:cNvSpPr txBox="1"/>
          <p:nvPr/>
        </p:nvSpPr>
        <p:spPr>
          <a:xfrm>
            <a:off x="1219238" y="8245250"/>
            <a:ext cx="157911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25"/>
              <a:buFont typeface="Malgun Gothic"/>
              <a:buNone/>
            </a:pPr>
            <a:r>
              <a:rPr lang="en-US" sz="2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Ip nat inside가 걸려있는 G2/0 Interface를 거쳐 외부로 통신하는 G0/0 거치면서 G0/0 의 IP인 192.168.1.218 이 Source로  변경 확인</a:t>
            </a:r>
            <a:endParaRPr sz="25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060" y="4775450"/>
            <a:ext cx="11448945" cy="156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362" y="6489938"/>
            <a:ext cx="11501999" cy="160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 t="13500" r="1450" b="31057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1219250" y="641950"/>
            <a:ext cx="15792786" cy="1978803"/>
          </a:xfrm>
          <a:custGeom>
            <a:avLst/>
            <a:gdLst/>
            <a:ahLst/>
            <a:cxnLst/>
            <a:rect l="l" t="t" r="r" b="b"/>
            <a:pathLst>
              <a:path w="5999159" h="340879" extrusionOk="0">
                <a:moveTo>
                  <a:pt x="0" y="0"/>
                </a:moveTo>
                <a:lnTo>
                  <a:pt x="5999159" y="0"/>
                </a:lnTo>
                <a:lnTo>
                  <a:pt x="5999159" y="340879"/>
                </a:lnTo>
                <a:lnTo>
                  <a:pt x="0" y="340879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1740425" y="938650"/>
            <a:ext cx="1475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요구사항 정리</a:t>
            </a:r>
            <a:endParaRPr sz="9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9" name="Google Shape;179;p7"/>
          <p:cNvGraphicFramePr/>
          <p:nvPr/>
        </p:nvGraphicFramePr>
        <p:xfrm>
          <a:off x="1219250" y="290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{A2F5BDDC-C64E-4476-B968-BF4FEC7029F4}</a:tableStyleId>
              </a:tblPr>
              <a:tblGrid>
                <a:gridCol w="560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9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</a:t>
                      </a:r>
                      <a:endParaRPr sz="5000" b="1" u="none" strike="noStrike" cap="none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요구사항 명칭</a:t>
                      </a:r>
                      <a:endParaRPr sz="5000" b="1" u="none" strike="noStrike" cap="none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67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 장비 구성요구사항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(ECR, Equipment Composition 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Requirement)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목표사업수행을 위해 필요한 하드웨어, 소프트웨어, 네트워크 등의 도입 장비 내역 등 시스템 장비 구성에 대한 요구사항</a:t>
                      </a:r>
                      <a:endParaRPr sz="2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6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성능 요구사항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(PER, Performance Requirement)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목표 시스템의 처리속도 및 시간, 처리량, 동적․정적 용량, 가용성 등 성능에 대한 요구사항</a:t>
                      </a:r>
                      <a:endParaRPr sz="2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4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9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테스트 요구사항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(TER, Test Requirement)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도입되는 장비의 성능 테스트(BMT) 또는 구축된 시스템이 목표 대비 제대로 운영되는가를 테스트하고, 점검하기 위한 테스트 요구사항</a:t>
                      </a:r>
                      <a:endParaRPr sz="2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6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보안 요구사항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(SER, Security Requirement)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정보 자산의 기밀성과 무결성을 확보하기 위해 목표 시스템의 데이터 및 기능, 운영 접근을 통제하기 위한 요구사항</a:t>
                      </a:r>
                      <a:endParaRPr sz="2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6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6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39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9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9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9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9"/>
          <p:cNvSpPr txBox="1"/>
          <p:nvPr/>
        </p:nvSpPr>
        <p:spPr>
          <a:xfrm>
            <a:off x="3314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솔루션2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39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6" name="Google Shape;806;p39"/>
          <p:cNvSpPr txBox="1"/>
          <p:nvPr/>
        </p:nvSpPr>
        <p:spPr>
          <a:xfrm>
            <a:off x="1576688" y="4039131"/>
            <a:ext cx="15320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 설계에서는 Access-list(ACL)를 활용하여 특정 IP에 대한 접근을 제어하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여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특정 IP의 접근을 차단하거나 허용하는데 필요한 정책을 구현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39"/>
          <p:cNvSpPr txBox="1"/>
          <p:nvPr/>
        </p:nvSpPr>
        <p:spPr>
          <a:xfrm>
            <a:off x="1219250" y="2861275"/>
            <a:ext cx="157911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솔루션 2: </a:t>
            </a: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특정 ip,포트에 대한 ACL 정책 설정으로 허가 되지 않은 사용자에 대한 접근 제어</a:t>
            </a:r>
            <a:endParaRPr sz="2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p39"/>
          <p:cNvSpPr txBox="1"/>
          <p:nvPr/>
        </p:nvSpPr>
        <p:spPr>
          <a:xfrm>
            <a:off x="8343900" y="7432075"/>
            <a:ext cx="86685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설정 결과, 관리용 네트워크 대역이 아닌 CoreR1에서 Backbone3로 SSH 접속 차단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확인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9" name="Google Shape;80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058" y="5470076"/>
            <a:ext cx="7161821" cy="1204897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9"/>
          <p:cNvSpPr txBox="1"/>
          <p:nvPr/>
        </p:nvSpPr>
        <p:spPr>
          <a:xfrm>
            <a:off x="8343900" y="5385425"/>
            <a:ext cx="86685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관리용 PC가 존재하는 172.20.1.0/24, 172.20.2.0/24 네트워크 대역만 SSH 접속을 허용하는 ACL 설정</a:t>
            </a:r>
            <a:endParaRPr sz="2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1" name="Google Shape;81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0493" y="7402817"/>
            <a:ext cx="7088536" cy="127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40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40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0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0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0"/>
          <p:cNvSpPr txBox="1"/>
          <p:nvPr/>
        </p:nvSpPr>
        <p:spPr>
          <a:xfrm>
            <a:off x="3315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솔루션3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0"/>
          <p:cNvSpPr/>
          <p:nvPr/>
        </p:nvSpPr>
        <p:spPr>
          <a:xfrm>
            <a:off x="1219775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5588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Malgun Gothic"/>
              <a:buNone/>
            </a:pPr>
            <a:endParaRPr sz="20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2" name="Google Shape;822;p40"/>
          <p:cNvSpPr txBox="1"/>
          <p:nvPr/>
        </p:nvSpPr>
        <p:spPr>
          <a:xfrm>
            <a:off x="1540038" y="3917943"/>
            <a:ext cx="15320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VPN(Virtual Private Network) 기술을 활용하여 본사와 지사간의 통신을 암호화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본사와 지사간의 네트워크 트래픽을 안전하게 보호하며, 신뢰성 있는 원격 접속 환경을 제공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40"/>
          <p:cNvSpPr txBox="1"/>
          <p:nvPr/>
        </p:nvSpPr>
        <p:spPr>
          <a:xfrm>
            <a:off x="1219775" y="2900750"/>
            <a:ext cx="157911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솔루션 3</a:t>
            </a:r>
            <a:endParaRPr sz="2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40640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algun Gothic"/>
              <a:buChar char="-"/>
            </a:pPr>
            <a:r>
              <a:rPr lang="en-US" sz="28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VPN 기술을 통해 본사,지사간 통신 암호화</a:t>
            </a:r>
            <a:endParaRPr sz="28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9102325" y="5789225"/>
            <a:ext cx="80397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5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IPsec을 통한 데이터 전송 시 ESP 암호화 프로토콜을 통해 인터넷 구간을 지나갈 때 외부에서 패킷을 엿볼 수 없도록 암호화가 진행되어 기밀성을 </a:t>
            </a:r>
            <a:r>
              <a:rPr lang="en-US" sz="2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endParaRPr sz="25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5" name="Google Shape;82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055" y="6837438"/>
            <a:ext cx="8183809" cy="194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9083" y="5073265"/>
            <a:ext cx="6817686" cy="113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41"/>
          <p:cNvPicPr preferRelativeResize="0"/>
          <p:nvPr/>
        </p:nvPicPr>
        <p:blipFill rotWithShape="1">
          <a:blip r:embed="rId3">
            <a:alphaModFix/>
          </a:blip>
          <a:srcRect t="13499" r="1448" b="31060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41"/>
          <p:cNvSpPr/>
          <p:nvPr/>
        </p:nvSpPr>
        <p:spPr>
          <a:xfrm>
            <a:off x="1219250" y="657200"/>
            <a:ext cx="15792786" cy="1963463"/>
          </a:xfrm>
          <a:custGeom>
            <a:avLst/>
            <a:gdLst/>
            <a:ahLst/>
            <a:cxnLst/>
            <a:rect l="l" t="t" r="r" b="b"/>
            <a:pathLst>
              <a:path w="5999159" h="340879" extrusionOk="0">
                <a:moveTo>
                  <a:pt x="0" y="0"/>
                </a:moveTo>
                <a:lnTo>
                  <a:pt x="5999159" y="0"/>
                </a:lnTo>
                <a:lnTo>
                  <a:pt x="5999159" y="340879"/>
                </a:lnTo>
                <a:lnTo>
                  <a:pt x="0" y="340879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1"/>
          <p:cNvSpPr txBox="1"/>
          <p:nvPr/>
        </p:nvSpPr>
        <p:spPr>
          <a:xfrm>
            <a:off x="1740442" y="946228"/>
            <a:ext cx="1475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99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기대효과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1"/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1"/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36" name="Google Shape;836;p41"/>
          <p:cNvGraphicFramePr/>
          <p:nvPr/>
        </p:nvGraphicFramePr>
        <p:xfrm>
          <a:off x="1219238" y="290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{A2F5BDDC-C64E-4476-B968-BF4FEC7029F4}</a:tableStyleId>
              </a:tblPr>
              <a:tblGrid>
                <a:gridCol w="408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5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항목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기대효과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보안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93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Calibri"/>
                        <a:buChar char="-"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NAT,ACL 기능을 사용한 외부/내부 네트워크 분리로 내부망 보호 </a:t>
                      </a:r>
                      <a:endParaRPr sz="26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93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Calibri"/>
                        <a:buChar char="-"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허용되지 않은 IP 및 포트 접근 제어로 보안 강화 효과</a:t>
                      </a:r>
                      <a:endParaRPr sz="26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lvl="0" indent="-3937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Calibri"/>
                        <a:buChar char="-"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본사/지사간 통신시 VPN을 통한  패킷 암호화로 데이터 보호 </a:t>
                      </a:r>
                      <a:endParaRPr sz="2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42"/>
          <p:cNvPicPr preferRelativeResize="0"/>
          <p:nvPr/>
        </p:nvPicPr>
        <p:blipFill rotWithShape="1">
          <a:blip r:embed="rId3">
            <a:alphaModFix/>
          </a:blip>
          <a:srcRect t="13500" r="1450" b="31058"/>
          <a:stretch/>
        </p:blipFill>
        <p:spPr>
          <a:xfrm>
            <a:off x="-2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2"/>
          <p:cNvSpPr/>
          <p:nvPr/>
        </p:nvSpPr>
        <p:spPr>
          <a:xfrm>
            <a:off x="1219250" y="657200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2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2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2"/>
          <p:cNvSpPr txBox="1"/>
          <p:nvPr/>
        </p:nvSpPr>
        <p:spPr>
          <a:xfrm>
            <a:off x="3343782" y="915172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서버 &amp; 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46" name="Google Shape;846;p42"/>
          <p:cNvGraphicFramePr/>
          <p:nvPr/>
        </p:nvGraphicFramePr>
        <p:xfrm>
          <a:off x="1219250" y="290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{A2F5BDDC-C64E-4476-B968-BF4FEC7029F4}</a:tableStyleId>
              </a:tblPr>
              <a:tblGrid>
                <a:gridCol w="558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서버</a:t>
                      </a:r>
                      <a:endParaRPr sz="5000" b="1" u="none" strike="noStrike" cap="none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목적</a:t>
                      </a:r>
                      <a:endParaRPr sz="5000" b="1" u="none" strike="noStrike" cap="none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WEB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나마을식당의 내부 업무용 서버와 외부 고객용 서버를 분리</a:t>
                      </a:r>
                      <a:endParaRPr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각각 업무 효율성 향상과 고객 서비스 개선에 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5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DHCP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나마을식당에서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자체적으로 </a:t>
                      </a: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 주소를 효율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적 관리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DNS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나마을식당의 본사에서 DNS 기능을 제공하고, 자체 서버들에 대한 도메인을 제공하는 것을 목표로 합니다. 또한, 특정 사이트 도메인을 차단하는 데에도 사용됩니다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43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3"/>
          <p:cNvSpPr/>
          <p:nvPr/>
        </p:nvSpPr>
        <p:spPr>
          <a:xfrm>
            <a:off x="1219250" y="657200"/>
            <a:ext cx="15778080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WEB 서버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3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3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3"/>
          <p:cNvSpPr txBox="1"/>
          <p:nvPr/>
        </p:nvSpPr>
        <p:spPr>
          <a:xfrm>
            <a:off x="912675" y="4426143"/>
            <a:ext cx="735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7" marR="0" lvl="1" indent="-189927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3"/>
          <p:cNvSpPr/>
          <p:nvPr/>
        </p:nvSpPr>
        <p:spPr>
          <a:xfrm>
            <a:off x="11868625" y="4426150"/>
            <a:ext cx="5145387" cy="5497883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1. web 접근 (namaul.thebone.com) 으로 접근 시도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2. 해당 주소 확인을 위해 DNS 서버에 쿼리    전달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3. 해당 도메인 주소를 가지고 있다면 ip 주소를 포함한 정보를 응답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4.클라이언트 는 DNS를 통하여 얻은 ip 주소를 기반으로 web 을 접근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5. 웹서버와 클라이언트 사이의 통신은  HTTP ,HTTPS 프로토콜을 이용 각 포트는 80,443 을 사용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7" name="Google Shape;857;p43"/>
          <p:cNvSpPr/>
          <p:nvPr/>
        </p:nvSpPr>
        <p:spPr>
          <a:xfrm>
            <a:off x="1219250" y="2900750"/>
            <a:ext cx="15778080" cy="1324933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3"/>
          <p:cNvSpPr txBox="1"/>
          <p:nvPr/>
        </p:nvSpPr>
        <p:spPr>
          <a:xfrm>
            <a:off x="1254900" y="2900750"/>
            <a:ext cx="15778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1016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설계 목적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나마을식당의 내부 업무용 서버와 외부 고객용 서버를 분리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각각 업무 효율성 향상과 고객 서비스 개선</a:t>
            </a: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목적</a:t>
            </a: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125" y="4505825"/>
            <a:ext cx="9817829" cy="572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44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44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4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4"/>
          <p:cNvSpPr txBox="1"/>
          <p:nvPr/>
        </p:nvSpPr>
        <p:spPr>
          <a:xfrm>
            <a:off x="3324300" y="78608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WEB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1225" y="2900750"/>
            <a:ext cx="6965400" cy="4171912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4"/>
          <p:cNvSpPr txBox="1"/>
          <p:nvPr/>
        </p:nvSpPr>
        <p:spPr>
          <a:xfrm>
            <a:off x="1826701" y="1904313"/>
            <a:ext cx="4665637" cy="47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외부용 웹 홈페이지</a:t>
            </a:r>
            <a:endParaRPr sz="2500" b="1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870" name="Google Shape;870;p44"/>
          <p:cNvSpPr txBox="1"/>
          <p:nvPr/>
        </p:nvSpPr>
        <p:spPr>
          <a:xfrm>
            <a:off x="10985471" y="9512983"/>
            <a:ext cx="4665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내부용 웹 페이지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4"/>
          <p:cNvSpPr/>
          <p:nvPr/>
        </p:nvSpPr>
        <p:spPr>
          <a:xfrm>
            <a:off x="1219250" y="657200"/>
            <a:ext cx="15778080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WEB 서버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2721" y="4425513"/>
            <a:ext cx="6767375" cy="4878961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4"/>
          <p:cNvSpPr txBox="1"/>
          <p:nvPr/>
        </p:nvSpPr>
        <p:spPr>
          <a:xfrm>
            <a:off x="1826734" y="7518208"/>
            <a:ext cx="4665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부용 웹 페이지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g25dab3ce8f0_0_122"/>
          <p:cNvPicPr preferRelativeResize="0"/>
          <p:nvPr/>
        </p:nvPicPr>
        <p:blipFill rotWithShape="1">
          <a:blip r:embed="rId3">
            <a:alphaModFix/>
          </a:blip>
          <a:srcRect t="13499" r="1448" b="31062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g25dab3ce8f0_0_122"/>
          <p:cNvSpPr/>
          <p:nvPr/>
        </p:nvSpPr>
        <p:spPr>
          <a:xfrm>
            <a:off x="1219250" y="657200"/>
            <a:ext cx="15778080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DHCP 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서버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g25dab3ce8f0_0_122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25dab3ce8f0_0_122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25dab3ce8f0_0_122"/>
          <p:cNvSpPr txBox="1"/>
          <p:nvPr/>
        </p:nvSpPr>
        <p:spPr>
          <a:xfrm>
            <a:off x="912675" y="4426143"/>
            <a:ext cx="735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7" marR="0" lvl="1" indent="-189927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25dab3ce8f0_0_122"/>
          <p:cNvSpPr/>
          <p:nvPr/>
        </p:nvSpPr>
        <p:spPr>
          <a:xfrm>
            <a:off x="11868625" y="3996600"/>
            <a:ext cx="5145387" cy="6287053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PC가 IP를 할당받기 위해 DHCP 메시지를 전송합니다. 현재 PC는 IP가 없음으로 source가 브로드캐스트 로 전송하게 됩니다. 이 때 DHCP Server가 같은 네트워크 대역(Local)에 존재하지 않으면 해당 패킷을 수신하지 못하므로 Router 에서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helper-address 명령어를 통해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(DHCP Realy agent) 전송 기능을 활성화 해야합니다.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Discover 패킷을 받은 서버는 사용이 가능한 IP 목록 중 하나를 골라 해당 PC에 DHCP Offer 메시지를 전송합니다.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 메시지를 받은 PC는 해당 IP를 사용하겠다는 Request 패킷을 전송합니다.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Arial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g25dab3ce8f0_0_122"/>
          <p:cNvSpPr/>
          <p:nvPr/>
        </p:nvSpPr>
        <p:spPr>
          <a:xfrm>
            <a:off x="1219250" y="2722463"/>
            <a:ext cx="15778080" cy="1171923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25dab3ce8f0_0_122"/>
          <p:cNvSpPr txBox="1"/>
          <p:nvPr/>
        </p:nvSpPr>
        <p:spPr>
          <a:xfrm>
            <a:off x="1219175" y="2696450"/>
            <a:ext cx="15778200" cy="11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101600" lvl="1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설계 목적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나마을식당에서 자체적으로 IP 주소를 효율적으로 관리</a:t>
            </a:r>
            <a:endParaRPr sz="2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6" name="Google Shape;886;g25dab3ce8f0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850" y="4201025"/>
            <a:ext cx="9754024" cy="54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46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6"/>
          <p:cNvSpPr/>
          <p:nvPr/>
        </p:nvSpPr>
        <p:spPr>
          <a:xfrm>
            <a:off x="1214850" y="606375"/>
            <a:ext cx="15793078" cy="2016959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6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6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6"/>
          <p:cNvSpPr txBox="1"/>
          <p:nvPr/>
        </p:nvSpPr>
        <p:spPr>
          <a:xfrm>
            <a:off x="3311188" y="9426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DHCP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6"/>
          <p:cNvSpPr/>
          <p:nvPr/>
        </p:nvSpPr>
        <p:spPr>
          <a:xfrm>
            <a:off x="1219250" y="2900750"/>
            <a:ext cx="15798705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0538" y="7784379"/>
            <a:ext cx="9981700" cy="150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6258" y="2973062"/>
            <a:ext cx="11955483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0532" y="5256836"/>
            <a:ext cx="9981710" cy="12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46"/>
          <p:cNvSpPr/>
          <p:nvPr/>
        </p:nvSpPr>
        <p:spPr>
          <a:xfrm>
            <a:off x="4995071" y="4315388"/>
            <a:ext cx="8232619" cy="694469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dhcp 서버를 설치 및 작동확인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6"/>
          <p:cNvSpPr/>
          <p:nvPr/>
        </p:nvSpPr>
        <p:spPr>
          <a:xfrm>
            <a:off x="4122263" y="6690048"/>
            <a:ext cx="9978239" cy="1094316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 helper-address 명령어로 DHCP relay agent 기능을 사용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 후 라우터가 DHCP 기능을 활용할 수 있록 service dhcp명령어 입력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g25dab3ce8f0_0_137"/>
          <p:cNvPicPr preferRelativeResize="0"/>
          <p:nvPr/>
        </p:nvPicPr>
        <p:blipFill rotWithShape="1">
          <a:blip r:embed="rId3">
            <a:alphaModFix/>
          </a:blip>
          <a:srcRect t="13499" r="1448" b="31062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25dab3ce8f0_0_137"/>
          <p:cNvSpPr/>
          <p:nvPr/>
        </p:nvSpPr>
        <p:spPr>
          <a:xfrm>
            <a:off x="1219250" y="657200"/>
            <a:ext cx="15778080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서버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g25dab3ce8f0_0_137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25dab3ce8f0_0_137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g25dab3ce8f0_0_137"/>
          <p:cNvSpPr txBox="1"/>
          <p:nvPr/>
        </p:nvSpPr>
        <p:spPr>
          <a:xfrm>
            <a:off x="912675" y="4426143"/>
            <a:ext cx="735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7" marR="0" lvl="1" indent="-189927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g25dab3ce8f0_0_137"/>
          <p:cNvSpPr/>
          <p:nvPr/>
        </p:nvSpPr>
        <p:spPr>
          <a:xfrm>
            <a:off x="11868625" y="4226050"/>
            <a:ext cx="5145387" cy="5666240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사용자가 PC에서 'namaul.thebone.com'라는 도메인 주소를 입력하면, 이는 DHCP에 의해 설정된 DNS 서버로 패킷을 전송하기 위한 DNS 쿼리를 생성합니다. 이는 UDP 53번 포트를 사용하여 통신합니다.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2.DNS 쿼리를 받은 DNS 서버는 자신의 레코드에 해당 도메인이 존재하는지 확인합니다. 만약 존재한다면, 해당 서버의 IP 주소를 반환하고, 존재하지 않는다면 상위 DNS 서버인 Root DNS로 쿼리를 재전송합니다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3.DNS 서버로부터 도메인에 대한 IP 주소를 수신한 PC는 이 IP 주소를 이용하여 웹 통신을 진행합니다. 이로써 사용자는 원하는 도메인에 접근할 수 있게 됩니다.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2" name="Google Shape;912;g25dab3ce8f0_0_137"/>
          <p:cNvSpPr/>
          <p:nvPr/>
        </p:nvSpPr>
        <p:spPr>
          <a:xfrm>
            <a:off x="1219250" y="2900750"/>
            <a:ext cx="15778080" cy="1171923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g25dab3ce8f0_0_137"/>
          <p:cNvSpPr txBox="1"/>
          <p:nvPr/>
        </p:nvSpPr>
        <p:spPr>
          <a:xfrm>
            <a:off x="1219175" y="3072925"/>
            <a:ext cx="1577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101600" lvl="1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Malgun Gothic"/>
              <a:buNone/>
            </a:pPr>
            <a:r>
              <a:rPr lang="en-US" sz="2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 목적</a:t>
            </a:r>
            <a:endParaRPr sz="28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Char char="-"/>
            </a:pPr>
            <a:r>
              <a:rPr lang="en-US" sz="28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 도메인 제공 및 특정 사이트 도메인 차단 </a:t>
            </a:r>
            <a:endParaRPr/>
          </a:p>
        </p:txBody>
      </p:sp>
      <p:pic>
        <p:nvPicPr>
          <p:cNvPr id="914" name="Google Shape;914;g25dab3ce8f0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950" y="4479900"/>
            <a:ext cx="8626010" cy="515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48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48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48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48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48"/>
          <p:cNvSpPr txBox="1"/>
          <p:nvPr/>
        </p:nvSpPr>
        <p:spPr>
          <a:xfrm>
            <a:off x="3343800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DNS 서버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8"/>
          <p:cNvSpPr txBox="1"/>
          <p:nvPr/>
        </p:nvSpPr>
        <p:spPr>
          <a:xfrm>
            <a:off x="912675" y="4426143"/>
            <a:ext cx="735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7" marR="0" lvl="1" indent="-189927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8"/>
          <p:cNvSpPr/>
          <p:nvPr/>
        </p:nvSpPr>
        <p:spPr>
          <a:xfrm>
            <a:off x="12149800" y="2900750"/>
            <a:ext cx="5122518" cy="6671116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48"/>
          <p:cNvSpPr txBox="1"/>
          <p:nvPr/>
        </p:nvSpPr>
        <p:spPr>
          <a:xfrm>
            <a:off x="11908150" y="3056475"/>
            <a:ext cx="512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rPr lang="en-US" sz="3500" b="0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927" name="Google Shape;92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50" y="3166400"/>
            <a:ext cx="10649374" cy="4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9250" y="5745975"/>
            <a:ext cx="10649375" cy="7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9250" y="6595675"/>
            <a:ext cx="10649375" cy="13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8"/>
          <p:cNvSpPr/>
          <p:nvPr/>
        </p:nvSpPr>
        <p:spPr>
          <a:xfrm>
            <a:off x="12127000" y="4320325"/>
            <a:ext cx="5122518" cy="4087900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DNS 서버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-"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DNS 서버는 도메인 이름을 IP 주소로 변환하는 역할</a:t>
            </a: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 수행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Calibri"/>
              <a:buChar char="-"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네트워크 내의 모든 서버와 클라이언트의 통신을 </a:t>
            </a: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편의 제공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8"/>
          <p:cNvSpPr/>
          <p:nvPr/>
        </p:nvSpPr>
        <p:spPr>
          <a:xfrm>
            <a:off x="1219250" y="3996600"/>
            <a:ext cx="10649045" cy="1578340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Docker로 DNS서버인 Bind9컨테이너를 생성합니다. 이 때 볼륨옵션(-v)를 사용하여 named.conf와 zone파일들을 서버에 저장해두었던 폴더로 마운트 시켜 해당 파일들을 사용하도록 설정합니다.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48"/>
          <p:cNvSpPr/>
          <p:nvPr/>
        </p:nvSpPr>
        <p:spPr>
          <a:xfrm>
            <a:off x="1219250" y="7995200"/>
            <a:ext cx="10473720" cy="1336328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라우터에서 메인으로 사용할 기본 DNS(172.20.1.2)와 메인 DNS가 사용이 불가능 할 때 사용하는 보조 DNS(172.20.2.2)를 설정하고 ip domain lookup 명령어를 통해 라우터에서 DNS를 질의할 수 있도록 사용하도록 합니다.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8"/>
          <p:cNvPicPr preferRelativeResize="0"/>
          <p:nvPr/>
        </p:nvPicPr>
        <p:blipFill rotWithShape="1">
          <a:blip r:embed="rId3">
            <a:alphaModFix/>
          </a:blip>
          <a:srcRect t="13500" r="1450" b="31057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8"/>
          <p:cNvSpPr txBox="1"/>
          <p:nvPr/>
        </p:nvSpPr>
        <p:spPr>
          <a:xfrm>
            <a:off x="1749154" y="582390"/>
            <a:ext cx="147504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5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요구사항 정리</a:t>
            </a:r>
            <a:endParaRPr sz="5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8" name="Google Shape;188;p8"/>
          <p:cNvGraphicFramePr/>
          <p:nvPr/>
        </p:nvGraphicFramePr>
        <p:xfrm>
          <a:off x="1219251" y="290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{A2F5BDDC-C64E-4476-B968-BF4FEC7029F4}</a:tableStyleId>
              </a:tblPr>
              <a:tblGrid>
                <a:gridCol w="559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구분</a:t>
                      </a:r>
                      <a:endParaRPr sz="5000" b="1" u="none" strike="noStrike" cap="none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요구사항 명칭</a:t>
                      </a:r>
                      <a:endParaRPr sz="5000" b="1" u="none" strike="noStrike" cap="none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6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품질요구사항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(QUR, Quality Requirement)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목표 사업의 원활한 수행 및 운영을 위해 관리가 필요한 품질 항목, 품질 평가 대상 및 목표에 대한 요구사항</a:t>
                      </a:r>
                      <a:endParaRPr sz="2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신뢰성, 사용성, 유지보수성, 이식성, 보안성으로 구분한 요구사항</a:t>
                      </a:r>
                      <a:endParaRPr sz="2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7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관리 요구사항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(PMR, Project Management 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Requirement)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rowSpan="4" gridSpan="2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프로젝트의 원활한 수행을 위한 관리 방법 및 추진 단계별 수행방안에 대한 요구사항</a:t>
                      </a:r>
                      <a:endParaRPr sz="2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7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93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57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 지원 요구사항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(PSR, Project Support  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3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Requirement)</a:t>
                      </a:r>
                      <a:endParaRPr sz="3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프로젝트의 원활한 수행을 위해 필요한 지원 사항 및 방안에 대한 요구사항</a:t>
                      </a:r>
                      <a:endParaRPr sz="2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025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시스템/서비스 안정화 및 운영, 교육훈련 및 기술지원, 하자보수 또는 유지관리 요구사항</a:t>
                      </a:r>
                      <a:endParaRPr sz="26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9" name="Google Shape;189;p8"/>
          <p:cNvSpPr/>
          <p:nvPr/>
        </p:nvSpPr>
        <p:spPr>
          <a:xfrm>
            <a:off x="1219250" y="641950"/>
            <a:ext cx="15792786" cy="1978803"/>
          </a:xfrm>
          <a:custGeom>
            <a:avLst/>
            <a:gdLst/>
            <a:ahLst/>
            <a:cxnLst/>
            <a:rect l="l" t="t" r="r" b="b"/>
            <a:pathLst>
              <a:path w="5999159" h="340879" extrusionOk="0">
                <a:moveTo>
                  <a:pt x="0" y="0"/>
                </a:moveTo>
                <a:lnTo>
                  <a:pt x="5999159" y="0"/>
                </a:lnTo>
                <a:lnTo>
                  <a:pt x="5999159" y="340879"/>
                </a:lnTo>
                <a:lnTo>
                  <a:pt x="0" y="340879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740425" y="938650"/>
            <a:ext cx="1475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99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요구사항 정리</a:t>
            </a:r>
            <a:endParaRPr sz="9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49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49"/>
          <p:cNvSpPr/>
          <p:nvPr/>
        </p:nvSpPr>
        <p:spPr>
          <a:xfrm>
            <a:off x="1219250" y="657200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9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9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9"/>
          <p:cNvSpPr txBox="1"/>
          <p:nvPr/>
        </p:nvSpPr>
        <p:spPr>
          <a:xfrm>
            <a:off x="3343800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DNS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9"/>
          <p:cNvSpPr/>
          <p:nvPr/>
        </p:nvSpPr>
        <p:spPr>
          <a:xfrm>
            <a:off x="1219250" y="2900750"/>
            <a:ext cx="15783455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49"/>
          <p:cNvSpPr/>
          <p:nvPr/>
        </p:nvSpPr>
        <p:spPr>
          <a:xfrm>
            <a:off x="1770696" y="8430350"/>
            <a:ext cx="13858241" cy="904915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유해 사이트 차단 목적의 DNS 서버 설정 및 lookup.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사이트로 접근시 내부 DNS에서 유해 차단 사이트로 경로를 변경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4" name="Google Shape;9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138" y="3997725"/>
            <a:ext cx="7822099" cy="43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7150" y="3120150"/>
            <a:ext cx="55931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0700" y="4148888"/>
            <a:ext cx="5904725" cy="383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g25dab3ce8f0_2_0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-2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25dab3ce8f0_2_0"/>
          <p:cNvSpPr/>
          <p:nvPr/>
        </p:nvSpPr>
        <p:spPr>
          <a:xfrm>
            <a:off x="1219250" y="657200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g25dab3ce8f0_2_0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25dab3ce8f0_2_0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25dab3ce8f0_2_0"/>
          <p:cNvSpPr txBox="1"/>
          <p:nvPr/>
        </p:nvSpPr>
        <p:spPr>
          <a:xfrm>
            <a:off x="3343782" y="915172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서버 &amp; 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목적적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6" name="Google Shape;956;g25dab3ce8f0_2_0"/>
          <p:cNvGraphicFramePr/>
          <p:nvPr/>
        </p:nvGraphicFramePr>
        <p:xfrm>
          <a:off x="1219250" y="290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{A2F5BDDC-C64E-4476-B968-BF4FEC7029F4}</a:tableStyleId>
              </a:tblPr>
              <a:tblGrid>
                <a:gridCol w="403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5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서버</a:t>
                      </a:r>
                      <a:endParaRPr sz="5000" b="1" u="none" strike="noStrike" cap="none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목적</a:t>
                      </a:r>
                      <a:endParaRPr sz="5000" b="1" u="none" strike="noStrike" cap="none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5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FTP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FTP 서버는 네트워크를 통해 파일을 안전하게 전송하는 역할을 합니다.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00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 서버는 네트워크의 모든 이벤트와 활동을 기록합니다. </a:t>
                      </a:r>
                      <a:endParaRPr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이는 네트워크의 안정성과 보안을 유지하는 데 중요하며, EEM 기술을 활용하여 이벤트 처리를 자동화할 수 있습니다.</a:t>
                      </a:r>
                      <a:endParaRPr sz="2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5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</a:t>
                      </a:r>
                      <a:endParaRPr sz="5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 서버는 네트워크 보안을 담당하며, SSL/TLS 인증서를 발급하고 관리합니다.</a:t>
                      </a:r>
                      <a:endParaRPr sz="2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g25dab3ce8f0_0_152"/>
          <p:cNvPicPr preferRelativeResize="0"/>
          <p:nvPr/>
        </p:nvPicPr>
        <p:blipFill rotWithShape="1">
          <a:blip r:embed="rId3">
            <a:alphaModFix/>
          </a:blip>
          <a:srcRect t="13499" r="1448" b="31062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25dab3ce8f0_0_152"/>
          <p:cNvSpPr/>
          <p:nvPr/>
        </p:nvSpPr>
        <p:spPr>
          <a:xfrm>
            <a:off x="1219250" y="657200"/>
            <a:ext cx="15778080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FTP 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서버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g25dab3ce8f0_0_152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25dab3ce8f0_0_152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25dab3ce8f0_0_152"/>
          <p:cNvSpPr txBox="1"/>
          <p:nvPr/>
        </p:nvSpPr>
        <p:spPr>
          <a:xfrm>
            <a:off x="912675" y="4426143"/>
            <a:ext cx="735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7" marR="0" lvl="1" indent="-189927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25dab3ce8f0_0_152"/>
          <p:cNvSpPr/>
          <p:nvPr/>
        </p:nvSpPr>
        <p:spPr>
          <a:xfrm>
            <a:off x="1219250" y="2900750"/>
            <a:ext cx="15778080" cy="1171923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25dab3ce8f0_0_152"/>
          <p:cNvSpPr txBox="1"/>
          <p:nvPr/>
        </p:nvSpPr>
        <p:spPr>
          <a:xfrm>
            <a:off x="1219175" y="2900750"/>
            <a:ext cx="1577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 목적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나마을식당의 내부 사용자가 필요한 파일을 안전하게 전송</a:t>
            </a:r>
            <a:endParaRPr sz="2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 서버를 통한 인증으로 보안을 강화</a:t>
            </a:r>
            <a:endParaRPr sz="28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8" name="Google Shape;968;g25dab3ce8f0_0_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4024" y="4226051"/>
            <a:ext cx="8427541" cy="5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25dab3ce8f0_0_152"/>
          <p:cNvSpPr/>
          <p:nvPr/>
        </p:nvSpPr>
        <p:spPr>
          <a:xfrm>
            <a:off x="11454076" y="3996600"/>
            <a:ext cx="5549395" cy="6013474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FTP와의 접속을 원하는 장비는 해당 네트워크 서버로 접속을 요청하기 위해 해당 서버에 파일을 송수신 할 수 있도록 제어채널 연결을 요청합니다.TCP 21번)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 후 Server는 데이터를 전송할 채널을 설정하는 2가지 모드 중 한가지를 선택 해 통신하게됩니다.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2-1. Passive mode(수동 모드) : 데이터 채널을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서버가 오픈하여 임의로 지정한 포트에서     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정보를 교환합니다.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2-2. Active mode(능동 모드) :  데이터 채널을     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서버가 아닌 클라이언트가 오픈하여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서버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가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클라이언트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 접속하여 정보를 교환하는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방식입니다. 단 이 때 클라이언트에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방화벽이 설정되어 있으면 동작하지 않을 수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있습니다.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연결이 성립 된 이후 서버와 클라이언트는      데이터를 주고받게됩니다.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52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52"/>
          <p:cNvSpPr/>
          <p:nvPr/>
        </p:nvSpPr>
        <p:spPr>
          <a:xfrm>
            <a:off x="1219250" y="682675"/>
            <a:ext cx="15778080" cy="1938715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52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52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52"/>
          <p:cNvSpPr txBox="1"/>
          <p:nvPr/>
        </p:nvSpPr>
        <p:spPr>
          <a:xfrm>
            <a:off x="3324300" y="78608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FTP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52"/>
          <p:cNvSpPr/>
          <p:nvPr/>
        </p:nvSpPr>
        <p:spPr>
          <a:xfrm>
            <a:off x="1227150" y="2900750"/>
            <a:ext cx="1577583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7207" y="2945694"/>
            <a:ext cx="11698520" cy="92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9766" y="4647916"/>
            <a:ext cx="11533416" cy="739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26213" y="5406588"/>
            <a:ext cx="11580519" cy="1309914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52"/>
          <p:cNvSpPr/>
          <p:nvPr/>
        </p:nvSpPr>
        <p:spPr>
          <a:xfrm>
            <a:off x="1464338" y="3702600"/>
            <a:ext cx="14422328" cy="925959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생성: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Docker로 vsftpd를  생성 및 실행하고 해당 ftp에 router 유저를 사용하여 파일을  저장하는 컨테이너를 생성합니다.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 때 볼륨 옵션을 사용하여(-v) FTP파일을 해당 폴더에 저장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52"/>
          <p:cNvSpPr/>
          <p:nvPr/>
        </p:nvSpPr>
        <p:spPr>
          <a:xfrm>
            <a:off x="1898825" y="6754200"/>
            <a:ext cx="13553330" cy="741820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과정: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라우터에서 FTP 명령어를 활용 해 running-config 를 성공적으로 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백업 확인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5" name="Google Shape;985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96992" y="7376195"/>
            <a:ext cx="11557001" cy="1681018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52"/>
          <p:cNvSpPr/>
          <p:nvPr/>
        </p:nvSpPr>
        <p:spPr>
          <a:xfrm>
            <a:off x="3452177" y="9091600"/>
            <a:ext cx="11312228" cy="820737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결과: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해당 파일이 마운트한 폴더로 정상적으로 저장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 확인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g25dab3ce8f0_0_168"/>
          <p:cNvPicPr preferRelativeResize="0"/>
          <p:nvPr/>
        </p:nvPicPr>
        <p:blipFill rotWithShape="1">
          <a:blip r:embed="rId3">
            <a:alphaModFix/>
          </a:blip>
          <a:srcRect t="13499" r="1448" b="31062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g25dab3ce8f0_0_168"/>
          <p:cNvSpPr/>
          <p:nvPr/>
        </p:nvSpPr>
        <p:spPr>
          <a:xfrm>
            <a:off x="1219250" y="657200"/>
            <a:ext cx="15778080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Log </a:t>
            </a: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서버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g25dab3ce8f0_0_168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g25dab3ce8f0_0_168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25dab3ce8f0_0_168"/>
          <p:cNvSpPr txBox="1"/>
          <p:nvPr/>
        </p:nvSpPr>
        <p:spPr>
          <a:xfrm>
            <a:off x="912675" y="4426143"/>
            <a:ext cx="735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7" marR="0" lvl="1" indent="-189927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g25dab3ce8f0_0_168"/>
          <p:cNvSpPr/>
          <p:nvPr/>
        </p:nvSpPr>
        <p:spPr>
          <a:xfrm>
            <a:off x="1219250" y="2900750"/>
            <a:ext cx="15778080" cy="1385790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g25dab3ce8f0_0_168"/>
          <p:cNvSpPr txBox="1"/>
          <p:nvPr/>
        </p:nvSpPr>
        <p:spPr>
          <a:xfrm>
            <a:off x="1219175" y="2976950"/>
            <a:ext cx="15778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설계 목적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나마을식당의 내부 네트워크 장비에 대한 로그 정보를 중앙화 관리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모니터링을 통한 관리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g25dab3ce8f0_0_168"/>
          <p:cNvSpPr/>
          <p:nvPr/>
        </p:nvSpPr>
        <p:spPr>
          <a:xfrm>
            <a:off x="11868625" y="4353175"/>
            <a:ext cx="5137764" cy="5224305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서버는 네트워크의 모든 이벤트와 활동을 기록합니다. 이는 네트워크의 안정성과 보안을 유지하는 데 중요하며, EEM 기술을 활용하여 이벤트 처리를 자동화할 수 있습니다.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Syslog 메시지 생성 및 전송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네트워크 장비의 상태 변화나 사용자가       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알아야 할 중요한 접근이 발생하면, 해당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정보를 포함한 Syslog 메시지를 Log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Server로 전송합니다. 대다수의 네트워크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장비는 중요도에 따라 로그 레벨을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구분하여 로그 데이터 전송이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가능합니다.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9" name="Google Shape;999;g25dab3ce8f0_0_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0800" y="4567038"/>
            <a:ext cx="8427551" cy="522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4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4"/>
          <p:cNvSpPr/>
          <p:nvPr/>
        </p:nvSpPr>
        <p:spPr>
          <a:xfrm>
            <a:off x="1219250" y="657200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54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54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54"/>
          <p:cNvSpPr txBox="1"/>
          <p:nvPr/>
        </p:nvSpPr>
        <p:spPr>
          <a:xfrm>
            <a:off x="3315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Log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54"/>
          <p:cNvSpPr/>
          <p:nvPr/>
        </p:nvSpPr>
        <p:spPr>
          <a:xfrm>
            <a:off x="1219250" y="2900750"/>
            <a:ext cx="15791080" cy="6760793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54"/>
          <p:cNvSpPr/>
          <p:nvPr/>
        </p:nvSpPr>
        <p:spPr>
          <a:xfrm>
            <a:off x="12220575" y="2904525"/>
            <a:ext cx="4794738" cy="6760555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Log Server에서의 로그 데이터 처리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1-1.Log Server는 들어오는 Syslog 메시지의 출처 IP를 확인하여 특정 네트워크 장비를 식별합니다. 이후 식별된 로그 정보를 사전에 정의된 형식의 파일로 저장하게 됩니다. 이를 통해 로그 데이터는 적절하게 분류 및 저장됩니다. 이 과정은 모든 네트워크 장비와 로그 서버 간에 일관되게 이루어집니다.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2. 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네트워크 장비의 상태가 변화하거나   사용자가 알 필요가 있는 접근(enable 등)이 발생하면 해당 내용을 담은 Syslog메시지를 Log Server로 전송하게됩니다.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Cisco를 포함한 대다수의 네트워크 장비는 중요도에 따라 Level을 분리하고 있음으로 중요도에 따른 로그데이터 전송을 선택할 수 있습니다.</a:t>
            </a:r>
            <a:endParaRPr sz="19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1" name="Google Shape;101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39" y="3015240"/>
            <a:ext cx="10678593" cy="63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8075" y="7604800"/>
            <a:ext cx="10619925" cy="11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4"/>
          <p:cNvSpPr/>
          <p:nvPr/>
        </p:nvSpPr>
        <p:spPr>
          <a:xfrm>
            <a:off x="1248567" y="3639193"/>
            <a:ext cx="10740518" cy="1630951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Docker로 rsyslog 생성 및 컨테이너를 실행하고 해당 log server에 각 장비에 맞는 파일을 저장합니다. 이 때 볼륨 옵션을 사용하여(-v) log파일을 해당 폴더에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저장하도록 설정 합니다. 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4" name="Google Shape;1014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8578" y="5260050"/>
            <a:ext cx="10619921" cy="166064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/>
          <p:nvPr/>
        </p:nvSpPr>
        <p:spPr>
          <a:xfrm>
            <a:off x="1247686" y="6920703"/>
            <a:ext cx="10740518" cy="489285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 서버를 전송할 장비(router, switch)에서 해당 log server를 지정합니다.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54"/>
          <p:cNvSpPr/>
          <p:nvPr/>
        </p:nvSpPr>
        <p:spPr>
          <a:xfrm>
            <a:off x="1247692" y="8901286"/>
            <a:ext cx="10740518" cy="489285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lang="en-US" sz="18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log파일들이 정상적으로 해당 폴더에 저장되어있는지 확인합니다.</a:t>
            </a: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/>
          <p:nvPr/>
        </p:nvSpPr>
        <p:spPr>
          <a:xfrm>
            <a:off x="1219250" y="657200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55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55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55"/>
          <p:cNvSpPr txBox="1"/>
          <p:nvPr/>
        </p:nvSpPr>
        <p:spPr>
          <a:xfrm>
            <a:off x="3315588" y="946037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CA 서버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55"/>
          <p:cNvSpPr txBox="1"/>
          <p:nvPr/>
        </p:nvSpPr>
        <p:spPr>
          <a:xfrm>
            <a:off x="912675" y="4426143"/>
            <a:ext cx="7350300" cy="43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7" marR="0" lvl="1" indent="-189927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"/>
              <a:buFont typeface="Calibri"/>
              <a:buNone/>
            </a:pP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55"/>
          <p:cNvSpPr/>
          <p:nvPr/>
        </p:nvSpPr>
        <p:spPr>
          <a:xfrm>
            <a:off x="11868624" y="2900750"/>
            <a:ext cx="5137764" cy="6734250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US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 서버: CA 서버는 네트워크 보안을 담당 SSL/TLS 인증서를 발급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및 관리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</a:pPr>
            <a:r>
              <a:rPr lang="en-US" sz="2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사설 CA서버에서 자체적으로 서명한 인증키를 PC에 설치하여 ‘신뢰할 수 있는 루트 인증 기관’에 등록하여 해당 인증서를 통해 서명받은 인증서들을 신뢰할 수 있는 인증서로 등록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20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Google Shape;1028;p55"/>
          <p:cNvPicPr preferRelativeResize="0"/>
          <p:nvPr/>
        </p:nvPicPr>
        <p:blipFill rotWithShape="1">
          <a:blip r:embed="rId4">
            <a:alphaModFix/>
          </a:blip>
          <a:srcRect l="34403" t="7315" r="17385" b="10952"/>
          <a:stretch/>
        </p:blipFill>
        <p:spPr>
          <a:xfrm>
            <a:off x="1219250" y="3976750"/>
            <a:ext cx="3548075" cy="47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5600" y="3976749"/>
            <a:ext cx="5297851" cy="58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56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56"/>
          <p:cNvSpPr/>
          <p:nvPr/>
        </p:nvSpPr>
        <p:spPr>
          <a:xfrm>
            <a:off x="1219250" y="657200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6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56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56"/>
          <p:cNvSpPr txBox="1"/>
          <p:nvPr/>
        </p:nvSpPr>
        <p:spPr>
          <a:xfrm>
            <a:off x="3343800" y="918224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CA 결과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56"/>
          <p:cNvSpPr/>
          <p:nvPr/>
        </p:nvSpPr>
        <p:spPr>
          <a:xfrm>
            <a:off x="1219250" y="2900750"/>
            <a:ext cx="15791080" cy="6739665"/>
          </a:xfrm>
          <a:custGeom>
            <a:avLst/>
            <a:gdLst/>
            <a:ahLst/>
            <a:cxnLst/>
            <a:rect l="l" t="t" r="r" b="b"/>
            <a:pathLst>
              <a:path w="3049943" h="2816997" extrusionOk="0">
                <a:moveTo>
                  <a:pt x="0" y="0"/>
                </a:moveTo>
                <a:lnTo>
                  <a:pt x="3049943" y="0"/>
                </a:lnTo>
                <a:lnTo>
                  <a:pt x="3049943" y="2816997"/>
                </a:lnTo>
                <a:lnTo>
                  <a:pt x="0" y="2816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0" name="Google Shape;1040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256" y="2900739"/>
            <a:ext cx="7479344" cy="39198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6"/>
          <p:cNvSpPr/>
          <p:nvPr/>
        </p:nvSpPr>
        <p:spPr>
          <a:xfrm>
            <a:off x="12315825" y="2900750"/>
            <a:ext cx="4695642" cy="6739511"/>
          </a:xfrm>
          <a:custGeom>
            <a:avLst/>
            <a:gdLst/>
            <a:ahLst/>
            <a:cxn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AutoNum type="arabicPeriod"/>
            </a:pPr>
            <a:r>
              <a:rPr lang="en-US"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사설 CA 인증서를 산뢰할 수 있는 루트 인증 기관에 등록하였음으로 해당 CA서버에서 인증받은 웹 서버는 HTTPS로 접근할 시 신뢰할 수 있는 웹페이지로 나오게 됩니다.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9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AutoNum type="arabicPeriod"/>
            </a:pPr>
            <a:r>
              <a:rPr lang="en-US" sz="19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인증서를 활용한 FTP 통신을 하게되면 자동으로 FTPS로 변경되게 되며 해당 파일 전송이 암호화됩니다.(파일질라의 경우 특정 버전의 인증서는 신뢰할 수 없는 인증서로 나오는 경우도 존재합니다.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Google Shape;1042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0000" y="4956675"/>
            <a:ext cx="8297874" cy="468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25dab3ce8f0_2_97"/>
          <p:cNvPicPr preferRelativeResize="0"/>
          <p:nvPr/>
        </p:nvPicPr>
        <p:blipFill rotWithShape="1">
          <a:blip r:embed="rId3">
            <a:alphaModFix/>
          </a:blip>
          <a:srcRect t="13499" r="1448" b="31062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25dab3ce8f0_2_97"/>
          <p:cNvSpPr/>
          <p:nvPr/>
        </p:nvSpPr>
        <p:spPr>
          <a:xfrm>
            <a:off x="12474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g25dab3ce8f0_2_97"/>
          <p:cNvSpPr txBox="1"/>
          <p:nvPr/>
        </p:nvSpPr>
        <p:spPr>
          <a:xfrm>
            <a:off x="2197796" y="946027"/>
            <a:ext cx="13892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               진행 </a:t>
            </a:r>
            <a:r>
              <a:rPr lang="en-US" sz="9000" b="1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일정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g25dab3ce8f0_2_97"/>
          <p:cNvSpPr txBox="1"/>
          <p:nvPr/>
        </p:nvSpPr>
        <p:spPr>
          <a:xfrm>
            <a:off x="12063975" y="4009300"/>
            <a:ext cx="33924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4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1" name="Google Shape;1051;g25dab3ce8f0_2_97"/>
          <p:cNvGrpSpPr/>
          <p:nvPr/>
        </p:nvGrpSpPr>
        <p:grpSpPr>
          <a:xfrm>
            <a:off x="923113" y="2900752"/>
            <a:ext cx="16441757" cy="6984600"/>
            <a:chOff x="973425" y="2900752"/>
            <a:chExt cx="16441757" cy="6984600"/>
          </a:xfrm>
        </p:grpSpPr>
        <p:grpSp>
          <p:nvGrpSpPr>
            <p:cNvPr id="1052" name="Google Shape;1052;g25dab3ce8f0_2_97"/>
            <p:cNvGrpSpPr/>
            <p:nvPr/>
          </p:nvGrpSpPr>
          <p:grpSpPr>
            <a:xfrm>
              <a:off x="973425" y="2900752"/>
              <a:ext cx="16441757" cy="6984600"/>
              <a:chOff x="973425" y="2900752"/>
              <a:chExt cx="16441757" cy="6984600"/>
            </a:xfrm>
          </p:grpSpPr>
          <p:sp>
            <p:nvSpPr>
              <p:cNvPr id="1053" name="Google Shape;1053;g25dab3ce8f0_2_97"/>
              <p:cNvSpPr txBox="1"/>
              <p:nvPr/>
            </p:nvSpPr>
            <p:spPr>
              <a:xfrm>
                <a:off x="973425" y="2900752"/>
                <a:ext cx="5133000" cy="6980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rgbClr val="003EA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1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i="0" u="none" strike="noStrike" cap="none">
                    <a:solidFill>
                      <a:srgbClr val="003EA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7-20(목)~7.21(금) </a:t>
                </a:r>
                <a:endParaRPr sz="24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1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i="0" u="none" strike="noStrike" cap="none">
                    <a:solidFill>
                      <a:srgbClr val="003EA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사업 계획 및 발표</a:t>
                </a:r>
                <a:endParaRPr/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endParaRPr sz="2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marR="0" lvl="0" indent="-39370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Calibri"/>
                  <a:buChar char="-"/>
                </a:pPr>
                <a:r>
                  <a:rPr lang="en-US" sz="2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1.1 제안 요청서 작성</a:t>
                </a:r>
                <a:endParaRPr/>
              </a:p>
              <a:p>
                <a:pPr marL="45720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endParaRPr sz="2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marR="0" lvl="0" indent="-39370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Calibri"/>
                  <a:buChar char="-"/>
                </a:pPr>
                <a:r>
                  <a:rPr lang="en-US" sz="2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1.2 기술 및 토폴로지 구상</a:t>
                </a:r>
                <a:endParaRPr/>
              </a:p>
              <a:p>
                <a:pPr marL="45720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endParaRPr sz="2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marR="0" lvl="0" indent="-39370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Calibri"/>
                  <a:buChar char="-"/>
                </a:pPr>
                <a:r>
                  <a:rPr lang="en-US" sz="2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1.3 제안서 발표 ppt 작성</a:t>
                </a:r>
                <a:endParaRPr/>
              </a:p>
              <a:p>
                <a:pPr marL="45720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endParaRPr sz="26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457200" marR="0" lvl="0" indent="-39370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Calibri"/>
                  <a:buChar char="-"/>
                </a:pPr>
                <a:r>
                  <a:rPr lang="en-US" sz="2600" b="1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1.4 프로젝트 기획 발표</a:t>
                </a:r>
                <a:endParaRPr/>
              </a:p>
              <a:p>
                <a:pPr marL="45720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54" name="Google Shape;1054;g25dab3ce8f0_2_97"/>
              <p:cNvGrpSpPr/>
              <p:nvPr/>
            </p:nvGrpSpPr>
            <p:grpSpPr>
              <a:xfrm>
                <a:off x="6573807" y="2900752"/>
                <a:ext cx="10841375" cy="6984600"/>
                <a:chOff x="6573807" y="2900752"/>
                <a:chExt cx="10841375" cy="6984600"/>
              </a:xfrm>
            </p:grpSpPr>
            <p:sp>
              <p:nvSpPr>
                <p:cNvPr id="1055" name="Google Shape;1055;g25dab3ce8f0_2_97"/>
                <p:cNvSpPr txBox="1"/>
                <p:nvPr/>
              </p:nvSpPr>
              <p:spPr>
                <a:xfrm>
                  <a:off x="6573807" y="2900752"/>
                  <a:ext cx="5129700" cy="6984600"/>
                </a:xfrm>
                <a:prstGeom prst="rect">
                  <a:avLst/>
                </a:prstGeom>
                <a:solidFill>
                  <a:schemeClr val="lt1"/>
                </a:solidFill>
                <a:ln w="19050" cap="flat" cmpd="sng">
                  <a:solidFill>
                    <a:srgbClr val="003E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2300" b="1" i="0" u="none" strike="noStrike" cap="none">
                    <a:solidFill>
                      <a:srgbClr val="003EA8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500"/>
                    <a:buFont typeface="Arial"/>
                    <a:buNone/>
                  </a:pPr>
                  <a:r>
                    <a:rPr lang="en-US" sz="2300" b="1" i="0" u="none" strike="noStrike" cap="none">
                      <a:solidFill>
                        <a:srgbClr val="003EA8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7-24(월)~7.31(월) </a:t>
                  </a:r>
                  <a:endParaRPr sz="2300" b="1" i="0" u="none" strike="noStrike" cap="none">
                    <a:solidFill>
                      <a:srgbClr val="003EA8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500"/>
                    <a:buFont typeface="Arial"/>
                    <a:buNone/>
                  </a:pPr>
                  <a:r>
                    <a:rPr lang="en-US" sz="2300" b="1" i="0" u="none" strike="noStrike" cap="none">
                      <a:solidFill>
                        <a:srgbClr val="003EA8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시스템 구축 및 테스트</a:t>
                  </a:r>
                  <a:endParaRPr sz="2300" b="1" i="0" u="none" strike="noStrike" cap="none">
                    <a:solidFill>
                      <a:srgbClr val="003EA8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500"/>
                    <a:buFont typeface="Arial"/>
                    <a:buNone/>
                  </a:pPr>
                  <a:endParaRPr sz="2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600"/>
                    <a:buFont typeface="Arial"/>
                    <a:buNone/>
                  </a:pPr>
                  <a:endParaRPr sz="2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2.1 구현 메뉴얼 작성</a:t>
                  </a:r>
                  <a:endParaRPr sz="2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914400" marR="0" lvl="1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포트맵,기술 매뉴얼 등</a:t>
                  </a:r>
                  <a:endPara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91440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2.2 전체 망 구현</a:t>
                  </a:r>
                  <a:endParaRPr sz="2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914400" marR="0" lvl="1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본사,지사 망 구현 및 라우팅</a:t>
                  </a:r>
                  <a:endPara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91440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2.3 중간 발표</a:t>
                  </a:r>
                  <a:endParaRPr sz="2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600"/>
                    <a:buFont typeface="Arial"/>
                    <a:buNone/>
                  </a:pPr>
                  <a:endParaRPr sz="2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2.4 서버 및 세부 기능 구현</a:t>
                  </a:r>
                  <a:endParaRPr sz="2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914400" marR="0" lvl="1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이중화, 각 서버 구현</a:t>
                  </a:r>
                  <a:endPara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91440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2.5 세부 문서 작성</a:t>
                  </a:r>
                  <a:endParaRPr sz="2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914400" marR="0" lvl="1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계획서, 보고서 수정</a:t>
                  </a:r>
                  <a:endPara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91440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endPara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2.6 테스트 및 결과 보고</a:t>
                  </a:r>
                  <a:endParaRPr sz="22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914400" marR="0" lvl="1" indent="-36830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200"/>
                    <a:buFont typeface="Calibri"/>
                    <a:buChar char="-"/>
                  </a:pPr>
                  <a:r>
                    <a:rPr lang="en-US" sz="22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단위 및 전체 테스트</a:t>
                  </a:r>
                  <a:endPara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g25dab3ce8f0_2_97"/>
                <p:cNvSpPr txBox="1"/>
                <p:nvPr/>
              </p:nvSpPr>
              <p:spPr>
                <a:xfrm>
                  <a:off x="12285482" y="2900752"/>
                  <a:ext cx="5129700" cy="6980100"/>
                </a:xfrm>
                <a:prstGeom prst="rect">
                  <a:avLst/>
                </a:prstGeom>
                <a:solidFill>
                  <a:schemeClr val="lt1"/>
                </a:solidFill>
                <a:ln w="19050" cap="flat" cmpd="sng">
                  <a:solidFill>
                    <a:srgbClr val="003E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1" i="0" u="none" strike="noStrike" cap="none">
                    <a:solidFill>
                      <a:srgbClr val="003EA8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500"/>
                    <a:buFont typeface="Arial"/>
                    <a:buNone/>
                  </a:pPr>
                  <a:r>
                    <a:rPr lang="en-US" sz="2500" b="1" i="0" u="none" strike="noStrike" cap="none">
                      <a:solidFill>
                        <a:srgbClr val="003EA8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8.1(화)~8.2(수) </a:t>
                  </a:r>
                  <a:endParaRPr sz="2500" b="1" i="0" u="none" strike="noStrike" cap="none">
                    <a:solidFill>
                      <a:srgbClr val="003EA8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500"/>
                    <a:buFont typeface="Arial"/>
                    <a:buNone/>
                  </a:pPr>
                  <a:r>
                    <a:rPr lang="en-US" sz="2500" b="1" i="0" u="none" strike="noStrike" cap="none">
                      <a:solidFill>
                        <a:srgbClr val="003EA8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최종 문서 정리 및 발표</a:t>
                  </a:r>
                  <a:endParaRPr sz="2500" b="1" i="0" u="none" strike="noStrike" cap="none">
                    <a:solidFill>
                      <a:srgbClr val="003EA8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25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600"/>
                    <a:buFont typeface="Arial"/>
                    <a:buNone/>
                  </a:pPr>
                  <a:endParaRPr sz="26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-34290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Char char="-"/>
                  </a:pPr>
                  <a:r>
                    <a:rPr lang="en-US" sz="26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3.1 문서 정리</a:t>
                  </a:r>
                  <a:endParaRPr sz="26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600"/>
                    <a:buFont typeface="Arial"/>
                    <a:buNone/>
                  </a:pPr>
                  <a:endParaRPr sz="26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-39370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600"/>
                    <a:buFont typeface="Calibri"/>
                    <a:buChar char="-"/>
                  </a:pPr>
                  <a:r>
                    <a:rPr lang="en-US" sz="26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3.2 최종 보고서 작성</a:t>
                  </a:r>
                  <a:endParaRPr sz="26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600"/>
                    <a:buFont typeface="Arial"/>
                    <a:buNone/>
                  </a:pPr>
                  <a:endParaRPr sz="26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457200" marR="0" lvl="0" indent="-393700" algn="l" rtl="0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600"/>
                    <a:buFont typeface="Calibri"/>
                    <a:buChar char="-"/>
                  </a:pPr>
                  <a:r>
                    <a:rPr lang="en-US" sz="26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3.3 최종 발표</a:t>
                  </a:r>
                  <a:endParaRPr sz="26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1057" name="Google Shape;1057;g25dab3ce8f0_2_97"/>
            <p:cNvCxnSpPr/>
            <p:nvPr/>
          </p:nvCxnSpPr>
          <p:spPr>
            <a:xfrm>
              <a:off x="1226186" y="4621739"/>
              <a:ext cx="4627500" cy="0"/>
            </a:xfrm>
            <a:prstGeom prst="straightConnector1">
              <a:avLst/>
            </a:prstGeom>
            <a:noFill/>
            <a:ln w="12700" cap="flat" cmpd="sng">
              <a:solidFill>
                <a:srgbClr val="4A7DBA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058" name="Google Shape;1058;g25dab3ce8f0_2_97"/>
            <p:cNvCxnSpPr/>
            <p:nvPr/>
          </p:nvCxnSpPr>
          <p:spPr>
            <a:xfrm>
              <a:off x="6796614" y="4621739"/>
              <a:ext cx="4627500" cy="0"/>
            </a:xfrm>
            <a:prstGeom prst="straightConnector1">
              <a:avLst/>
            </a:prstGeom>
            <a:noFill/>
            <a:ln w="12700" cap="flat" cmpd="sng">
              <a:solidFill>
                <a:srgbClr val="4A7DBA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059" name="Google Shape;1059;g25dab3ce8f0_2_97"/>
            <p:cNvCxnSpPr/>
            <p:nvPr/>
          </p:nvCxnSpPr>
          <p:spPr>
            <a:xfrm>
              <a:off x="12536595" y="4621739"/>
              <a:ext cx="4627500" cy="0"/>
            </a:xfrm>
            <a:prstGeom prst="straightConnector1">
              <a:avLst/>
            </a:prstGeom>
            <a:noFill/>
            <a:ln w="12700" cap="flat" cmpd="sng">
              <a:solidFill>
                <a:srgbClr val="4A7DBA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g25dcf4ce0a0_3_0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g25dcf4ce0a0_3_0"/>
          <p:cNvSpPr/>
          <p:nvPr/>
        </p:nvSpPr>
        <p:spPr>
          <a:xfrm>
            <a:off x="1219250" y="680800"/>
            <a:ext cx="15787442" cy="1939675"/>
          </a:xfrm>
          <a:custGeom>
            <a:avLst/>
            <a:gdLst/>
            <a:ahLst/>
            <a:cxnLst/>
            <a:rect l="l" t="t" r="r" b="b"/>
            <a:pathLst>
              <a:path w="5997129" h="1278204" extrusionOk="0">
                <a:moveTo>
                  <a:pt x="0" y="0"/>
                </a:moveTo>
                <a:lnTo>
                  <a:pt x="5997129" y="0"/>
                </a:lnTo>
                <a:lnTo>
                  <a:pt x="5997129" y="1278204"/>
                </a:lnTo>
                <a:lnTo>
                  <a:pt x="0" y="1278204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6" name="Google Shape;1066;g25dcf4ce0a0_3_0"/>
          <p:cNvGraphicFramePr/>
          <p:nvPr/>
        </p:nvGraphicFramePr>
        <p:xfrm>
          <a:off x="924308" y="38201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{85A82575-D11F-4698-9340-B883192C42BF}</a:tableStyleId>
              </a:tblPr>
              <a:tblGrid>
                <a:gridCol w="715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442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A2C5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2C5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2C5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2C5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A2C5F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2C5F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2C5F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2C5F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0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67" name="Google Shape;1067;g25dcf4ce0a0_3_0"/>
          <p:cNvSpPr/>
          <p:nvPr/>
        </p:nvSpPr>
        <p:spPr>
          <a:xfrm>
            <a:off x="15739039" y="887827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 extrusionOk="0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g25dcf4ce0a0_3_0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 extrusionOk="0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g25dcf4ce0a0_3_0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 extrusionOk="0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g25dcf4ce0a0_3_0"/>
          <p:cNvSpPr txBox="1"/>
          <p:nvPr/>
        </p:nvSpPr>
        <p:spPr>
          <a:xfrm>
            <a:off x="2343450" y="957939"/>
            <a:ext cx="13395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회사 소개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071" name="Google Shape;1071;g25dcf4ce0a0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2588" y="3822925"/>
            <a:ext cx="6306725" cy="3855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2" name="Google Shape;1072;g25dcf4ce0a0_3_0"/>
          <p:cNvGraphicFramePr/>
          <p:nvPr/>
        </p:nvGraphicFramePr>
        <p:xfrm>
          <a:off x="8431163" y="422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{43D1016F-1446-4AF6-B0EC-349CF484C77E}</a:tableStyleId>
              </a:tblPr>
              <a:tblGrid>
                <a:gridCol w="216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회사명</a:t>
                      </a:r>
                      <a:endParaRPr sz="2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003E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(주)NAT창선Networks</a:t>
                      </a:r>
                      <a:endParaRPr sz="17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003E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대표자</a:t>
                      </a:r>
                      <a:endParaRPr sz="2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003E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나창선</a:t>
                      </a:r>
                      <a:endParaRPr sz="17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T w="19050" cap="flat" cmpd="sng">
                      <a:solidFill>
                        <a:srgbClr val="003E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사업분야</a:t>
                      </a:r>
                      <a:endParaRPr sz="2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555555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Solution &amp; System, IT Infra Consulting &amp; Service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주소</a:t>
                      </a:r>
                      <a:endParaRPr sz="2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2222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서울특별시 강남구 논현로 85길 46 메가존빌딩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전화번호</a:t>
                      </a:r>
                      <a:endParaRPr sz="2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2222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1644-2243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팩스번호</a:t>
                      </a:r>
                      <a:endParaRPr sz="2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2222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1644-2244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CFE2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회사 설립 년도</a:t>
                      </a:r>
                      <a:endParaRPr sz="20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003E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22222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1998년</a:t>
                      </a:r>
                      <a:endParaRPr sz="2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003E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/>
          <p:nvPr/>
        </p:nvSpPr>
        <p:spPr>
          <a:xfrm>
            <a:off x="12474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3324313" y="946025"/>
            <a:ext cx="11600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전체 인프라 구성도</a:t>
            </a:r>
            <a:endParaRPr sz="9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450" y="2813425"/>
            <a:ext cx="15759901" cy="6823750"/>
          </a:xfrm>
          <a:prstGeom prst="rect">
            <a:avLst/>
          </a:prstGeom>
          <a:noFill/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g25dcf4ce0a0_3_12"/>
          <p:cNvPicPr preferRelativeResize="0"/>
          <p:nvPr/>
        </p:nvPicPr>
        <p:blipFill rotWithShape="1">
          <a:blip r:embed="rId3">
            <a:alphaModFix/>
          </a:blip>
          <a:srcRect t="13500" r="1448" b="31058"/>
          <a:stretch/>
        </p:blipFill>
        <p:spPr>
          <a:xfrm>
            <a:off x="0" y="-13335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g25dcf4ce0a0_3_12"/>
          <p:cNvSpPr/>
          <p:nvPr/>
        </p:nvSpPr>
        <p:spPr>
          <a:xfrm>
            <a:off x="1219250" y="592450"/>
            <a:ext cx="15788820" cy="2032386"/>
          </a:xfrm>
          <a:custGeom>
            <a:avLst/>
            <a:gdLst/>
            <a:ahLst/>
            <a:cxnLst/>
            <a:rect l="l" t="t" r="r" b="b"/>
            <a:pathLst>
              <a:path w="5991962" h="700219" extrusionOk="0">
                <a:moveTo>
                  <a:pt x="0" y="0"/>
                </a:moveTo>
                <a:lnTo>
                  <a:pt x="5991962" y="0"/>
                </a:lnTo>
                <a:lnTo>
                  <a:pt x="5991962" y="700219"/>
                </a:lnTo>
                <a:lnTo>
                  <a:pt x="0" y="700219"/>
                </a:ln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g25dcf4ce0a0_3_12"/>
          <p:cNvSpPr txBox="1"/>
          <p:nvPr/>
        </p:nvSpPr>
        <p:spPr>
          <a:xfrm>
            <a:off x="2556121" y="1017725"/>
            <a:ext cx="13115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프로젝트 팀 소개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080" name="Google Shape;1080;g25dcf4ce0a0_3_12"/>
          <p:cNvSpPr/>
          <p:nvPr/>
        </p:nvSpPr>
        <p:spPr>
          <a:xfrm>
            <a:off x="-517834" y="389330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 extrusionOk="0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g25dcf4ce0a0_3_12"/>
          <p:cNvSpPr/>
          <p:nvPr/>
        </p:nvSpPr>
        <p:spPr>
          <a:xfrm>
            <a:off x="20141807" y="8067157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 extrusionOk="0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g25dcf4ce0a0_3_12"/>
          <p:cNvSpPr txBox="1"/>
          <p:nvPr/>
        </p:nvSpPr>
        <p:spPr>
          <a:xfrm>
            <a:off x="19065646" y="5237238"/>
            <a:ext cx="7747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전화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g25dcf4ce0a0_3_12"/>
          <p:cNvSpPr txBox="1"/>
          <p:nvPr/>
        </p:nvSpPr>
        <p:spPr>
          <a:xfrm>
            <a:off x="19031450" y="5834454"/>
            <a:ext cx="774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+82-010-7732-4471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g25dcf4ce0a0_3_12"/>
          <p:cNvSpPr txBox="1"/>
          <p:nvPr/>
        </p:nvSpPr>
        <p:spPr>
          <a:xfrm>
            <a:off x="18995321" y="2624021"/>
            <a:ext cx="7747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직책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g25dcf4ce0a0_3_12"/>
          <p:cNvSpPr txBox="1"/>
          <p:nvPr/>
        </p:nvSpPr>
        <p:spPr>
          <a:xfrm>
            <a:off x="18995321" y="3259394"/>
            <a:ext cx="774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PM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25dcf4ce0a0_3_12"/>
          <p:cNvSpPr txBox="1"/>
          <p:nvPr/>
        </p:nvSpPr>
        <p:spPr>
          <a:xfrm>
            <a:off x="19065659" y="3923883"/>
            <a:ext cx="7747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이메일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g25dcf4ce0a0_3_12"/>
          <p:cNvSpPr txBox="1"/>
          <p:nvPr/>
        </p:nvSpPr>
        <p:spPr>
          <a:xfrm>
            <a:off x="19065671" y="4462680"/>
            <a:ext cx="774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vldkdn132@</a:t>
            </a:r>
            <a:r>
              <a:rPr lang="en-US" sz="2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nat.co.kr</a:t>
            </a:r>
            <a:endParaRPr sz="2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g25dcf4ce0a0_3_12"/>
          <p:cNvSpPr txBox="1"/>
          <p:nvPr/>
        </p:nvSpPr>
        <p:spPr>
          <a:xfrm>
            <a:off x="18995321" y="1240058"/>
            <a:ext cx="7747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이름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g25dcf4ce0a0_3_12"/>
          <p:cNvSpPr txBox="1"/>
          <p:nvPr/>
        </p:nvSpPr>
        <p:spPr>
          <a:xfrm>
            <a:off x="21329175" y="1773750"/>
            <a:ext cx="29148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sz="2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김 태 현</a:t>
            </a:r>
            <a:endParaRPr sz="25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25dcf4ce0a0_3_12"/>
          <p:cNvSpPr/>
          <p:nvPr/>
        </p:nvSpPr>
        <p:spPr>
          <a:xfrm>
            <a:off x="3076575" y="4813938"/>
            <a:ext cx="3524256" cy="1385424"/>
          </a:xfrm>
          <a:prstGeom prst="flowChartTerminator">
            <a:avLst/>
          </a:prstGeom>
          <a:solidFill>
            <a:schemeClr val="lt1"/>
          </a:solidFill>
          <a:ln w="28575" cap="flat" cmpd="sng">
            <a:solidFill>
              <a:srgbClr val="003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(TL) </a:t>
            </a:r>
            <a:r>
              <a:rPr lang="en-US"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나창선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경력 : 5년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25dcf4ce0a0_3_12"/>
          <p:cNvSpPr/>
          <p:nvPr/>
        </p:nvSpPr>
        <p:spPr>
          <a:xfrm>
            <a:off x="12792075" y="4847563"/>
            <a:ext cx="3524256" cy="1385424"/>
          </a:xfrm>
          <a:prstGeom prst="flowChartTerminator">
            <a:avLst/>
          </a:prstGeom>
          <a:solidFill>
            <a:schemeClr val="lt1"/>
          </a:solidFill>
          <a:ln w="28575" cap="flat" cmpd="sng">
            <a:solidFill>
              <a:srgbClr val="003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(PL) </a:t>
            </a:r>
            <a:r>
              <a:rPr lang="en-US"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정충호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경력 : 5년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25dcf4ce0a0_3_12"/>
          <p:cNvSpPr/>
          <p:nvPr/>
        </p:nvSpPr>
        <p:spPr>
          <a:xfrm>
            <a:off x="5915025" y="7438363"/>
            <a:ext cx="3524256" cy="1385424"/>
          </a:xfrm>
          <a:prstGeom prst="flowChartTerminator">
            <a:avLst/>
          </a:prstGeom>
          <a:solidFill>
            <a:schemeClr val="lt1"/>
          </a:solidFill>
          <a:ln w="28575" cap="flat" cmpd="sng">
            <a:solidFill>
              <a:srgbClr val="003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(SE) </a:t>
            </a:r>
            <a:r>
              <a:rPr lang="en-US"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조하랑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경력 : 3년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g25dcf4ce0a0_3_12"/>
          <p:cNvSpPr/>
          <p:nvPr/>
        </p:nvSpPr>
        <p:spPr>
          <a:xfrm>
            <a:off x="257175" y="7438363"/>
            <a:ext cx="3524256" cy="1385424"/>
          </a:xfrm>
          <a:prstGeom prst="flowChartTerminator">
            <a:avLst/>
          </a:prstGeom>
          <a:solidFill>
            <a:schemeClr val="lt1"/>
          </a:solidFill>
          <a:ln w="28575" cap="flat" cmpd="sng">
            <a:solidFill>
              <a:srgbClr val="003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(NE) </a:t>
            </a:r>
            <a:r>
              <a:rPr lang="en-US"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주세윤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경력 : 3년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4" name="Google Shape;1094;g25dcf4ce0a0_3_12"/>
          <p:cNvCxnSpPr>
            <a:stCxn id="1090" idx="2"/>
          </p:cNvCxnSpPr>
          <p:nvPr/>
        </p:nvCxnSpPr>
        <p:spPr>
          <a:xfrm>
            <a:off x="4838703" y="6199362"/>
            <a:ext cx="0" cy="1920000"/>
          </a:xfrm>
          <a:prstGeom prst="straightConnector1">
            <a:avLst/>
          </a:prstGeom>
          <a:noFill/>
          <a:ln w="2857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g25dcf4ce0a0_3_12"/>
          <p:cNvCxnSpPr>
            <a:stCxn id="1093" idx="3"/>
            <a:endCxn id="1092" idx="1"/>
          </p:cNvCxnSpPr>
          <p:nvPr/>
        </p:nvCxnSpPr>
        <p:spPr>
          <a:xfrm>
            <a:off x="3781431" y="8131075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6" name="Google Shape;1096;g25dcf4ce0a0_3_12"/>
          <p:cNvCxnSpPr>
            <a:stCxn id="1097" idx="2"/>
          </p:cNvCxnSpPr>
          <p:nvPr/>
        </p:nvCxnSpPr>
        <p:spPr>
          <a:xfrm>
            <a:off x="9114488" y="4301249"/>
            <a:ext cx="0" cy="1239000"/>
          </a:xfrm>
          <a:prstGeom prst="straightConnector1">
            <a:avLst/>
          </a:prstGeom>
          <a:noFill/>
          <a:ln w="2857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8" name="Google Shape;1098;g25dcf4ce0a0_3_12"/>
          <p:cNvCxnSpPr>
            <a:stCxn id="1090" idx="3"/>
            <a:endCxn id="1091" idx="1"/>
          </p:cNvCxnSpPr>
          <p:nvPr/>
        </p:nvCxnSpPr>
        <p:spPr>
          <a:xfrm>
            <a:off x="6600831" y="5506650"/>
            <a:ext cx="6191100" cy="33600"/>
          </a:xfrm>
          <a:prstGeom prst="straightConnector1">
            <a:avLst/>
          </a:prstGeom>
          <a:noFill/>
          <a:ln w="2857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9" name="Google Shape;1099;g25dcf4ce0a0_3_12"/>
          <p:cNvGrpSpPr/>
          <p:nvPr/>
        </p:nvGrpSpPr>
        <p:grpSpPr>
          <a:xfrm>
            <a:off x="6973955" y="2915825"/>
            <a:ext cx="4281066" cy="1385424"/>
            <a:chOff x="7523018" y="2871007"/>
            <a:chExt cx="4281066" cy="1385424"/>
          </a:xfrm>
        </p:grpSpPr>
        <p:sp>
          <p:nvSpPr>
            <p:cNvPr id="1097" name="Google Shape;1097;g25dcf4ce0a0_3_12"/>
            <p:cNvSpPr/>
            <p:nvPr/>
          </p:nvSpPr>
          <p:spPr>
            <a:xfrm>
              <a:off x="7523018" y="2871007"/>
              <a:ext cx="4281066" cy="1385424"/>
            </a:xfrm>
            <a:prstGeom prst="flowChartTerminator">
              <a:avLst/>
            </a:prstGeom>
            <a:solidFill>
              <a:schemeClr val="lt1"/>
            </a:solidFill>
            <a:ln w="28575" cap="flat" cmpd="sng">
              <a:solidFill>
                <a:srgbClr val="003E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3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(PM) </a:t>
              </a:r>
              <a:r>
                <a:rPr lang="en-US" sz="3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김태현</a:t>
              </a:r>
              <a:endParaRPr sz="3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3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     경력 : 10년</a:t>
              </a:r>
              <a:endPara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0" name="Google Shape;1100;g25dcf4ce0a0_3_12"/>
            <p:cNvPicPr preferRelativeResize="0"/>
            <p:nvPr/>
          </p:nvPicPr>
          <p:blipFill rotWithShape="1">
            <a:blip r:embed="rId6">
              <a:alphaModFix/>
            </a:blip>
            <a:srcRect l="35066" t="22146" r="16838" b="21815"/>
            <a:stretch/>
          </p:blipFill>
          <p:spPr>
            <a:xfrm rot="5400000">
              <a:off x="7591205" y="2933049"/>
              <a:ext cx="1265700" cy="1254600"/>
            </a:xfrm>
            <a:prstGeom prst="ellipse">
              <a:avLst/>
            </a:prstGeom>
            <a:noFill/>
            <a:ln w="9525" cap="flat" cmpd="sng">
              <a:solidFill>
                <a:srgbClr val="003EA8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58"/>
          <p:cNvPicPr preferRelativeResize="0"/>
          <p:nvPr/>
        </p:nvPicPr>
        <p:blipFill rotWithShape="1">
          <a:blip r:embed="rId3">
            <a:alphaModFix/>
          </a:blip>
          <a:srcRect t="13499" r="1448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58"/>
          <p:cNvSpPr/>
          <p:nvPr/>
        </p:nvSpPr>
        <p:spPr>
          <a:xfrm>
            <a:off x="5486225" y="3523525"/>
            <a:ext cx="7083897" cy="5843956"/>
          </a:xfrm>
          <a:custGeom>
            <a:avLst/>
            <a:gdLst/>
            <a:ahLst/>
            <a:cxnLst/>
            <a:rect l="l" t="t" r="r" b="b"/>
            <a:pathLst>
              <a:path w="2585364" h="2107829" extrusionOk="0">
                <a:moveTo>
                  <a:pt x="0" y="0"/>
                </a:moveTo>
                <a:lnTo>
                  <a:pt x="2585364" y="0"/>
                </a:lnTo>
                <a:lnTo>
                  <a:pt x="2585364" y="2107829"/>
                </a:lnTo>
                <a:lnTo>
                  <a:pt x="0" y="2107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58"/>
          <p:cNvSpPr/>
          <p:nvPr/>
        </p:nvSpPr>
        <p:spPr>
          <a:xfrm>
            <a:off x="1219250" y="657202"/>
            <a:ext cx="15788820" cy="1964114"/>
          </a:xfrm>
          <a:custGeom>
            <a:avLst/>
            <a:gdLst/>
            <a:ahLst/>
            <a:cxnLst/>
            <a:rect l="l" t="t" r="r" b="b"/>
            <a:pathLst>
              <a:path w="5991962" h="700219" extrusionOk="0">
                <a:moveTo>
                  <a:pt x="0" y="0"/>
                </a:moveTo>
                <a:lnTo>
                  <a:pt x="5991962" y="0"/>
                </a:lnTo>
                <a:lnTo>
                  <a:pt x="5991962" y="700219"/>
                </a:lnTo>
                <a:lnTo>
                  <a:pt x="0" y="700219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8"/>
          <p:cNvSpPr/>
          <p:nvPr/>
        </p:nvSpPr>
        <p:spPr>
          <a:xfrm>
            <a:off x="6794307" y="3953364"/>
            <a:ext cx="4467721" cy="4984273"/>
          </a:xfrm>
          <a:custGeom>
            <a:avLst/>
            <a:gdLst/>
            <a:ahLst/>
            <a:cxnLst/>
            <a:rect l="l" t="t" r="r" b="b"/>
            <a:pathLst>
              <a:path w="4467721" h="4984273" extrusionOk="0">
                <a:moveTo>
                  <a:pt x="0" y="0"/>
                </a:moveTo>
                <a:lnTo>
                  <a:pt x="4467721" y="0"/>
                </a:lnTo>
                <a:lnTo>
                  <a:pt x="4467721" y="4984274"/>
                </a:lnTo>
                <a:lnTo>
                  <a:pt x="0" y="4984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8"/>
          <p:cNvSpPr txBox="1"/>
          <p:nvPr/>
        </p:nvSpPr>
        <p:spPr>
          <a:xfrm>
            <a:off x="3927874" y="946553"/>
            <a:ext cx="10200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90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10" name="Google Shape;1110;p58"/>
          <p:cNvSpPr/>
          <p:nvPr/>
        </p:nvSpPr>
        <p:spPr>
          <a:xfrm rot="-2560134">
            <a:off x="-1029927" y="85321"/>
            <a:ext cx="3925669" cy="1391829"/>
          </a:xfrm>
          <a:custGeom>
            <a:avLst/>
            <a:gdLst/>
            <a:ahLst/>
            <a:cxnLst/>
            <a:rect l="l" t="t" r="r" b="b"/>
            <a:pathLst>
              <a:path w="3927179" h="1392364" extrusionOk="0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58"/>
          <p:cNvSpPr/>
          <p:nvPr/>
        </p:nvSpPr>
        <p:spPr>
          <a:xfrm rot="-1759126">
            <a:off x="15230899" y="9378217"/>
            <a:ext cx="3929841" cy="1393308"/>
          </a:xfrm>
          <a:custGeom>
            <a:avLst/>
            <a:gdLst/>
            <a:ahLst/>
            <a:cxnLst/>
            <a:rect l="l" t="t" r="r" b="b"/>
            <a:pathLst>
              <a:path w="3927179" h="1392364" extrusionOk="0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58"/>
          <p:cNvSpPr/>
          <p:nvPr/>
        </p:nvSpPr>
        <p:spPr>
          <a:xfrm>
            <a:off x="11556912" y="8505288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58"/>
          <p:cNvSpPr/>
          <p:nvPr/>
        </p:nvSpPr>
        <p:spPr>
          <a:xfrm>
            <a:off x="6462058" y="451035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 extrusionOk="0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p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396" y="6881425"/>
            <a:ext cx="4066425" cy="2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57"/>
          <p:cNvPicPr preferRelativeResize="0"/>
          <p:nvPr/>
        </p:nvPicPr>
        <p:blipFill rotWithShape="1">
          <a:blip r:embed="rId3">
            <a:alphaModFix/>
          </a:blip>
          <a:srcRect t="13500" r="1450" b="31059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57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57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57"/>
          <p:cNvSpPr/>
          <p:nvPr/>
        </p:nvSpPr>
        <p:spPr>
          <a:xfrm>
            <a:off x="-1408887" y="-107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 extrusionOk="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25" name="Google Shape;1125;p57"/>
          <p:cNvGraphicFramePr/>
          <p:nvPr>
            <p:extLst>
              <p:ext uri="{D42A27DB-BD31-4B8C-83A1-F6EECF244321}">
                <p14:modId xmlns:p14="http://schemas.microsoft.com/office/powerpoint/2010/main" val="1270148382"/>
              </p:ext>
            </p:extLst>
          </p:nvPr>
        </p:nvGraphicFramePr>
        <p:xfrm>
          <a:off x="1249950" y="1343550"/>
          <a:ext cx="15788100" cy="7599900"/>
        </p:xfrm>
        <a:graphic>
          <a:graphicData uri="http://schemas.openxmlformats.org/drawingml/2006/table">
            <a:tbl>
              <a:tblPr>
                <a:noFill/>
                <a:tableStyleId>{43D1016F-1446-4AF6-B0EC-349CF484C77E}</a:tableStyleId>
              </a:tblPr>
              <a:tblGrid>
                <a:gridCol w="385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/>
                        <a:t>이름</a:t>
                      </a:r>
                      <a:endParaRPr sz="5000" b="1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5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 dirty="0" err="1"/>
                        <a:t>소감</a:t>
                      </a:r>
                      <a:endParaRPr sz="5000" b="1" u="none" strike="noStrike" cap="none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/>
                        <a:t>김태현</a:t>
                      </a:r>
                      <a:endParaRPr sz="5000" b="1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PM을 맡아 체계적으로 진행하는 것이 처음이다 보니 부족한 부분이 많았는데 팀원들이 옆에서 많이 도와주고 열심히 따라와줘서 어느정도 성공적으로 마쳤다고 생각합니다. 이 경험이 2차 프로젝트를 넘어 이후에 프로젝트를 진행하는 것에 있어 큰 도움이 될 것 같습니다.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/>
                        <a:t>나창선</a:t>
                      </a:r>
                      <a:endParaRPr sz="5000" b="1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프로젝트를 통해 기존에 배웠던 내용 외에도 새로운 지식과 기술을 배우고 성장하는 기회가 되었습니다. 현실적인 문제에 직면하여 어려움이 발생할 때도 있었지만 팀원들과 협력한 덕분에 결과물을 제출할 수 있었다고 생각합니다. 이번 프로젝트를 경험으로 2차 프로젝트 때 큰 도움이 될 것 같습니다.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/>
                        <a:t>주세윤</a:t>
                      </a:r>
                      <a:endParaRPr sz="5000" b="1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 프로젝트를 통해 많은 것을 배우고 성장할 수 있는 기회를 얻게 되었습니다. 처음부터 끝까지 함께 진행한 동료들과의 협업을 통해 새로운 아이디어를 발전시키고 문제를 해결하는 과정에서 많은 도전과 어려움을 겪었지만, 그만큼 성취감과 만족감도 함께 느낄 수 있었습니다.</a:t>
                      </a:r>
                      <a:endParaRPr sz="2000">
                        <a:solidFill>
                          <a:srgbClr val="374151"/>
                        </a:solidFill>
                        <a:highlight>
                          <a:srgbClr val="F7F7F8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374151"/>
                          </a:solidFill>
                          <a:highlight>
                            <a:srgbClr val="F7F7F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프로젝트를 통하여 배운 값진 경험들을 이후 프로젝트에도 적용하여 더 큰 기여와 더 나은 결과물을 창출할 수 있을 것 같습니다.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/>
                        <a:t>조하랑</a:t>
                      </a:r>
                      <a:endParaRPr sz="5000" b="1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프로젝트를 통하여 처음의 예상과는 달리 많은 것들을 느끼고 경험 하였습니다. 자신의 실력을 객관적으로 판단 할 수 있었으며 프로젝트를 진행하면서 실력이 성장하는 것을 느낄 수 있었습니다. 프로젝트를 진행하면서 예상치 못한 크고 작은 어려움들이 많이 발생하기도 하였습니다. 이러한 문제 들을 해결해 나가면서 소통과 협업의 중요성을 많이 느끼게 되었습니다.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en-US" sz="5000" b="1" u="none" strike="noStrike" cap="none"/>
                        <a:t>정충호</a:t>
                      </a:r>
                      <a:endParaRPr sz="5000" b="1" u="none" strike="noStrike" cap="none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"/>
                        <a:buFont typeface="Arial"/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수업에서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배운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이론과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추가로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시도하고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싶었던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기술을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프로젝트에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적용하면서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프로젝트의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범위가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커졌습니다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팀원들은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기술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구현과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문서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작업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등에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많은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노력을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기울였고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그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과정에서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각자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크게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발전했다고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느꼈습니다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이번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경험은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다음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2차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프로젝트에서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큰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도움이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될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것으로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기대합니다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20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/>
          <p:nvPr/>
        </p:nvPicPr>
        <p:blipFill rotWithShape="1">
          <a:blip r:embed="rId3">
            <a:alphaModFix/>
          </a:blip>
          <a:srcRect t="13500" r="1450" b="31060"/>
          <a:stretch>
            <a:fillRect/>
          </a:stretch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/>
          <p:nvPr/>
        </p:nvSpPr>
        <p:spPr>
          <a:xfrm>
            <a:off x="1247438" y="657551"/>
            <a:ext cx="15793078" cy="1963057"/>
          </a:xfrm>
          <a:custGeom>
            <a:avLst/>
            <a:gd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9298475" y="2916475"/>
            <a:ext cx="7756606" cy="6571154"/>
          </a:xfrm>
          <a:custGeom>
            <a:avLst/>
            <a:gd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1219250" y="2916475"/>
            <a:ext cx="7760005" cy="6571154"/>
          </a:xfrm>
          <a:custGeom>
            <a:avLst/>
            <a:gdLst/>
            <a:rect l="l" t="t" r="r" b="b"/>
            <a:pathLst>
              <a:path w="3049118" h="2104453" extrusionOk="0">
                <a:moveTo>
                  <a:pt x="0" y="0"/>
                </a:moveTo>
                <a:lnTo>
                  <a:pt x="3049118" y="0"/>
                </a:lnTo>
                <a:lnTo>
                  <a:pt x="3049118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3343807" y="946372"/>
            <a:ext cx="11600400" cy="16444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요구사항 &amp; 솔루션</a:t>
            </a:r>
            <a:r>
              <a:rPr lang="en-US" sz="9000" b="0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0" b="0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1"/>
          <p:cNvGrpSpPr/>
          <p:nvPr/>
        </p:nvGrpSpPr>
        <p:grpSpPr>
          <a:xfrm rot="0">
            <a:off x="1448626" y="3545983"/>
            <a:ext cx="7301250" cy="4086968"/>
            <a:chOff x="-211012" y="-47624"/>
            <a:chExt cx="9735000" cy="5449290"/>
          </a:xfrm>
        </p:grpSpPr>
        <p:sp>
          <p:nvSpPr>
            <p:cNvPr id="213" name="Google Shape;213;p11"/>
            <p:cNvSpPr txBox="1"/>
            <p:nvPr/>
          </p:nvSpPr>
          <p:spPr>
            <a:xfrm>
              <a:off x="-211012" y="1297066"/>
              <a:ext cx="9735000" cy="4061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5880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1</a:t>
              </a:r>
              <a:endParaRPr lang="en-US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58800" marR="0" lvl="1" indent="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주소 관리 및 IP 유지 및 관리</a:t>
              </a:r>
              <a:endParaRPr lang="en-US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58800" marR="0" lvl="1" indent="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5880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2</a:t>
              </a:r>
              <a:endParaRPr lang="en-US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58800" marR="0" lvl="1" indent="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본사와 지사 및 내부 네트워크 원활한 통신</a:t>
              </a:r>
              <a:endParaRPr lang="en-US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58800" marR="0" lvl="1" indent="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endParaRPr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5880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요구 사항 3</a:t>
              </a:r>
              <a:endParaRPr lang="en-US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58800" marR="0" lvl="1" indent="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부서별 네트워크 구분 및 관리</a:t>
              </a:r>
              <a:endParaRPr lang="en-US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1"/>
            <p:cNvSpPr txBox="1"/>
            <p:nvPr/>
          </p:nvSpPr>
          <p:spPr>
            <a:xfrm>
              <a:off x="0" y="-47623"/>
              <a:ext cx="8964900" cy="923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IP</a:t>
              </a:r>
              <a:r>
                <a:rPr lang="en-US" sz="35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할당</a:t>
              </a: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/라우팅 요구사항</a:t>
              </a: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11"/>
          <p:cNvGrpSpPr/>
          <p:nvPr/>
        </p:nvGrpSpPr>
        <p:grpSpPr>
          <a:xfrm rot="0">
            <a:off x="9466528" y="3545984"/>
            <a:ext cx="7430625" cy="5449216"/>
            <a:chOff x="-666743" y="-47624"/>
            <a:chExt cx="9907500" cy="7265621"/>
          </a:xfrm>
        </p:grpSpPr>
        <p:sp>
          <p:nvSpPr>
            <p:cNvPr id="216" name="Google Shape;216;p11"/>
            <p:cNvSpPr txBox="1"/>
            <p:nvPr/>
          </p:nvSpPr>
          <p:spPr>
            <a:xfrm>
              <a:off x="-666742" y="1054797"/>
              <a:ext cx="9907499" cy="6171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101600" marR="0" lvl="1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솔루션 1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DHCP SERVER 설치를 통해 IP 주소 중앙 할당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IP 주소 재사용 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솔루션 2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DHCP SERVER 를 통해 네트워크 설정 변경 시 용이함 제공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솔루션 3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OSPF</a:t>
              </a:r>
              <a:r>
                <a:rPr lang="ko-KR" alt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ROUTING 을 통한 내부 네트워크 통신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솔루션 4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VLAN 을 통한 부서별 장치 그룹화 및 네트워크 구분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VLAN 을 통한 병목 현상 방지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솔루션 5</a:t>
              </a:r>
              <a:endParaRPr lang="en-US" sz="22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01600" marR="0" lvl="1" indent="355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25000"/>
                <a:buFont typeface="맑은 고딕"/>
                <a:buNone/>
                <a:defRPr/>
              </a:pPr>
              <a:r>
                <a:rPr lang="en-US" sz="2200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VTP로 </a:t>
              </a:r>
              <a:r>
                <a:rPr lang="en-US" sz="2200" b="1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ACCESS, DISTRIBUTION구간 VLAN 관리</a:t>
              </a:r>
              <a:endParaRPr sz="22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1"/>
            <p:cNvSpPr txBox="1"/>
            <p:nvPr/>
          </p:nvSpPr>
          <p:spPr>
            <a:xfrm>
              <a:off x="-517567" y="-47624"/>
              <a:ext cx="8964900" cy="9235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IP</a:t>
              </a:r>
              <a:r>
                <a:rPr lang="en-US" sz="35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할당</a:t>
              </a: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/라우팅 솔루션</a:t>
              </a: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2"/>
          <p:cNvPicPr preferRelativeResize="0"/>
          <p:nvPr/>
        </p:nvPicPr>
        <p:blipFill rotWithShape="1">
          <a:blip r:embed="rId3">
            <a:alphaModFix/>
          </a:blip>
          <a:srcRect t="13499" r="1448" b="31060"/>
          <a:stretch/>
        </p:blipFill>
        <p:spPr>
          <a:xfrm>
            <a:off x="0" y="0"/>
            <a:ext cx="1828800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2"/>
          <p:cNvSpPr/>
          <p:nvPr/>
        </p:nvSpPr>
        <p:spPr>
          <a:xfrm>
            <a:off x="1219250" y="657201"/>
            <a:ext cx="15793078" cy="1963057"/>
          </a:xfrm>
          <a:custGeom>
            <a:avLst/>
            <a:gdLst/>
            <a:ahLst/>
            <a:cxnLst/>
            <a:rect l="l" t="t" r="r" b="b"/>
            <a:pathLst>
              <a:path w="5999270" h="695503" extrusionOk="0">
                <a:moveTo>
                  <a:pt x="0" y="0"/>
                </a:moveTo>
                <a:lnTo>
                  <a:pt x="5999270" y="0"/>
                </a:lnTo>
                <a:lnTo>
                  <a:pt x="5999270" y="695503"/>
                </a:lnTo>
                <a:lnTo>
                  <a:pt x="0" y="695503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rgbClr val="A2C5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2"/>
          <p:cNvSpPr/>
          <p:nvPr/>
        </p:nvSpPr>
        <p:spPr>
          <a:xfrm>
            <a:off x="9909172" y="3235000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2"/>
          <p:cNvSpPr/>
          <p:nvPr/>
        </p:nvSpPr>
        <p:spPr>
          <a:xfrm>
            <a:off x="10055851" y="7995212"/>
            <a:ext cx="126433" cy="12700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3292736" y="946025"/>
            <a:ext cx="13359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rPr>
              <a:t>솔루션 적용(본사) </a:t>
            </a:r>
            <a:endParaRPr sz="9000" b="1" i="0" u="none" strike="noStrike" cap="none">
              <a:solidFill>
                <a:srgbClr val="003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00" y="3173000"/>
            <a:ext cx="11652851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2"/>
          <p:cNvSpPr/>
          <p:nvPr/>
        </p:nvSpPr>
        <p:spPr>
          <a:xfrm>
            <a:off x="12215850" y="3172988"/>
            <a:ext cx="5121755" cy="6697422"/>
          </a:xfrm>
          <a:custGeom>
            <a:avLst/>
            <a:gdLst/>
            <a:ahLst/>
            <a:cxnLst/>
            <a:rect l="l" t="t" r="r" b="b"/>
            <a:pathLst>
              <a:path w="2818022" h="2104453" extrusionOk="0">
                <a:moveTo>
                  <a:pt x="0" y="0"/>
                </a:moveTo>
                <a:lnTo>
                  <a:pt x="2818022" y="0"/>
                </a:lnTo>
                <a:lnTo>
                  <a:pt x="2818022" y="2104453"/>
                </a:lnTo>
                <a:lnTo>
                  <a:pt x="0" y="21044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2"/>
          <p:cNvGrpSpPr/>
          <p:nvPr/>
        </p:nvGrpSpPr>
        <p:grpSpPr>
          <a:xfrm>
            <a:off x="12256600" y="3362000"/>
            <a:ext cx="5149461" cy="6635403"/>
            <a:chOff x="-8243698" y="6049"/>
            <a:chExt cx="9285000" cy="1619023"/>
          </a:xfrm>
        </p:grpSpPr>
        <p:sp>
          <p:nvSpPr>
            <p:cNvPr id="230" name="Google Shape;230;p12"/>
            <p:cNvSpPr txBox="1"/>
            <p:nvPr/>
          </p:nvSpPr>
          <p:spPr>
            <a:xfrm>
              <a:off x="-8243698" y="167972"/>
              <a:ext cx="9285000" cy="145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BackBone 계층의 Router 4개</a:t>
              </a:r>
              <a:endParaRPr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68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200"/>
                <a:buFont typeface="Calibri"/>
                <a:buChar char="-"/>
              </a:pPr>
              <a:r>
                <a:rPr lang="en-US" sz="2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DHCP IP 할당</a:t>
              </a: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68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Routing Protocol 전구간 통신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68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VLAN 그룹화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-3683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Char char="-"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백본 VTP 설정 및 관리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Core 계층의 Router 2개</a:t>
              </a:r>
              <a:endParaRPr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  -    DHCP IP 할당</a:t>
              </a: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        -    Routing Protocol 전구간 통신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-    VLAN 그룹화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-    백본 VTP 설정 및 관리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Disrtibution 계층의 Router 5 개             </a:t>
              </a:r>
              <a:endParaRPr sz="22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 -     DHCP IP 할당</a:t>
              </a: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-     Routing Protocol 전구간 통신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-     VLAN 그룹화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-     백본 VTP 설정 및 관리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2"/>
            <p:cNvSpPr txBox="1"/>
            <p:nvPr/>
          </p:nvSpPr>
          <p:spPr>
            <a:xfrm>
              <a:off x="-8083665" y="6049"/>
              <a:ext cx="8964900" cy="11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75"/>
                <a:buFont typeface="Arial"/>
                <a:buNone/>
              </a:pPr>
              <a:r>
                <a:rPr lang="en-US" sz="3500" b="1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IP/라우팅</a:t>
              </a:r>
              <a:r>
                <a:rPr lang="en-US" sz="3500" b="1" i="0" u="none" strike="noStrike" cap="none">
                  <a:solidFill>
                    <a:srgbClr val="003EA8"/>
                  </a:solidFill>
                  <a:latin typeface="Calibri"/>
                  <a:ea typeface="Calibri"/>
                  <a:cs typeface="Calibri"/>
                  <a:sym typeface="Calibri"/>
                </a:rPr>
                <a:t> 적용</a:t>
              </a:r>
              <a:endParaRPr sz="3500" b="1" i="0" u="none" strike="noStrike" cap="none">
                <a:solidFill>
                  <a:srgbClr val="003E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6465</ep:Words>
  <ep:PresentationFormat>사용자 지정</ep:PresentationFormat>
  <ep:Paragraphs>1047</ep:Paragraphs>
  <ep:Slides>72</ep:Slides>
  <ep:Notes>72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ep:HeadingPairs>
  <ep:TitlesOfParts>
    <vt:vector size="73" baseType="lpstr">
      <vt:lpstr>Office Theme</vt:lpstr>
      <vt:lpstr>PowerPoint 프레젠테이션</vt:lpstr>
      <vt:lpstr>슬라이드 2</vt:lpstr>
      <vt:lpstr>PowerPoint 프레젠테이션</vt:lpstr>
      <vt:lpstr>PowerPoint 프레젠테이션</vt:lpstr>
      <vt:lpstr>PowerPoint 프레젠테이션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dc:creator>mzc</dc:creator>
  <cp:lastModifiedBy>mzc</cp:lastModifiedBy>
  <dcterms:modified xsi:type="dcterms:W3CDTF">2023-08-02T04:19:59.368</dcterms:modified>
  <cp:revision>8</cp:revision>
  <dc:title>PowerPoint 프레젠테이션</dc:title>
  <cp:version>1000.0000.01</cp:version>
</cp:coreProperties>
</file>